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8" r:id="rId4"/>
    <p:sldId id="289" r:id="rId5"/>
    <p:sldId id="283" r:id="rId6"/>
    <p:sldId id="284" r:id="rId7"/>
    <p:sldId id="260" r:id="rId8"/>
    <p:sldId id="261" r:id="rId9"/>
    <p:sldId id="290" r:id="rId10"/>
    <p:sldId id="262" r:id="rId11"/>
    <p:sldId id="282" r:id="rId12"/>
    <p:sldId id="273" r:id="rId13"/>
    <p:sldId id="824" r:id="rId14"/>
    <p:sldId id="288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71" d="100"/>
          <a:sy n="71" d="100"/>
        </p:scale>
        <p:origin x="178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09.08.2023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40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240027" y="301451"/>
            <a:ext cx="2780882" cy="320851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240025" y="3632185"/>
            <a:ext cx="2780882" cy="24169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Plassholder for innhold 3" descr="Et bilde som inneholder bord, innendørs, kopp, kaffe&#10;&#10;Automatisk generert beskrivelse">
            <a:extLst>
              <a:ext uri="{FF2B5EF4-FFF2-40B4-BE49-F238E27FC236}">
                <a16:creationId xmlns:a16="http://schemas.microsoft.com/office/drawing/2014/main" id="{68D4EE54-0F0A-C64C-AC1D-479BE49B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5" r="1616"/>
          <a:stretch/>
        </p:blipFill>
        <p:spPr>
          <a:xfrm>
            <a:off x="6228" y="3"/>
            <a:ext cx="5049982" cy="640285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2856"/>
            <a:ext cx="9144622" cy="459565"/>
          </a:xfrm>
          <a:prstGeom prst="rect">
            <a:avLst/>
          </a:prstGeom>
        </p:spPr>
      </p:pic>
      <p:pic>
        <p:nvPicPr>
          <p:cNvPr id="9" name="Bilde 8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BD71542A-040C-5948-871D-C62ADB6F03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3738" y="4624227"/>
            <a:ext cx="533876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974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333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5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16698" y="355602"/>
            <a:ext cx="549393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 algn="ctr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 algn="ctr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184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8573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4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25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13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43" y="184670"/>
            <a:ext cx="1445164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0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62806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3415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9"/>
          <a:stretch/>
        </p:blipFill>
        <p:spPr>
          <a:xfrm rot="5400000">
            <a:off x="-3256665" y="3256664"/>
            <a:ext cx="6858000" cy="344674"/>
          </a:xfrm>
          <a:prstGeom prst="rect">
            <a:avLst/>
          </a:prstGeom>
        </p:spPr>
      </p:pic>
      <p:pic>
        <p:nvPicPr>
          <p:cNvPr id="8" name="Bilde 7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9787" y="5500712"/>
            <a:ext cx="1926885" cy="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09.08.2023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6771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230191"/>
            <a:ext cx="1445164" cy="7202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22" y="6398438"/>
            <a:ext cx="9144622" cy="4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oklus@noklus.no" TargetMode="External"/><Relationship Id="rId2" Type="http://schemas.openxmlformats.org/officeDocument/2006/relationships/hyperlink" Target="https://www.noklus.no/norsk-diabetesregister-for-voksne/tilbakemeldingsrapporter-og-arsrapporter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14.png@01D80620.5261A24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8061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Pridok</a:t>
            </a:r>
            <a:endParaRPr lang="nb-NO" sz="4400" b="1" dirty="0">
              <a:solidFill>
                <a:srgbClr val="00AFD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78070AB-3F36-53C6-39F4-8A29C126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(105-førstegangsutfylling og 100- senere års utfylling).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>
                <a:solidFill>
                  <a:schemeClr val="tx1">
                    <a:lumMod val="50000"/>
                    <a:lumOff val="50000"/>
                  </a:schemeClr>
                </a:solidFill>
              </a:rPr>
              <a:t>Det 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opprettes et nytt «dokument» hver gang det opprettes nytt skjema av Noklus årskontroll, så man kan helt fint hente opp alle tidligere utfylte skjema ja.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9017E2F9-D4E6-91BE-934F-76FAE953A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2491" r="1982" b="-1"/>
          <a:stretch/>
        </p:blipFill>
        <p:spPr bwMode="auto">
          <a:xfrm>
            <a:off x="3131840" y="2699269"/>
            <a:ext cx="2599682" cy="237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4214B-CE9D-F2F8-7BBD-C763D8B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>
                <a:solidFill>
                  <a:srgbClr val="00AFDB"/>
                </a:solidFill>
              </a:rPr>
              <a:t>Noklus sender ut årlige tilbakemeldingsrapporter til alle fastleger som benytter Noklus diabetesskjema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79512E-67AD-780F-1D14-88B840B6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 sammenstilles aggregerte data fra den enkelte fastlege og sammenstilles med gjennomsnittet fra alle andre praksiser</a:t>
            </a:r>
          </a:p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 får oversikt på kvalitet i egen praksis og kan følge med på utviklingen dersom man jobber med kvalitetsforbedring</a:t>
            </a:r>
          </a:p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ROSA 4-studien viste blant annet at kun </a:t>
            </a:r>
            <a:r>
              <a:rPr lang="nb-N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60 % av pasienter med diabetes type 2 går jevnlig til øyelege (2014). Pasientrapporterte data fra 2022 viser at det samme gjelder fortsatt (basert på svar fra </a:t>
            </a:r>
            <a:r>
              <a:rPr lang="nb-N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70 000 pasienter med diabetes type 2)</a:t>
            </a:r>
          </a:p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eksempel fra en anonym fastlege her: </a:t>
            </a:r>
            <a:r>
              <a:rPr lang="nb-NO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https://www.noklus.no/norsk-diabetesregister-for-voksne/tilbakemeldingsrapporter-og-arsrapporter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under tilbakemeldingsrapport allmennlege</a:t>
            </a:r>
          </a:p>
          <a:p>
            <a:pPr marL="0" indent="0">
              <a:buNone/>
            </a:pPr>
            <a:endParaRPr lang="nb-NO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b-NO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fastleger som ønsker informasjon direkte fra registeret må sende mail til </a:t>
            </a:r>
            <a:r>
              <a:rPr lang="nb-NO" b="1" i="1" dirty="0">
                <a:hlinkClick r:id="rId3"/>
              </a:rPr>
              <a:t>noklus@noklus.no</a:t>
            </a:r>
            <a:r>
              <a:rPr lang="nb-NO" b="1" i="1" dirty="0"/>
              <a:t> </a:t>
            </a:r>
            <a:r>
              <a:rPr lang="nb-NO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så registrerer vi denne. Om man ønsker tilbakemeldingsrapport på mail i stedet for i papir kan man også melde inn dette på samme mailadresse.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5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Praktiske opplysninger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6288" y="1844824"/>
            <a:ext cx="8598328" cy="4629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Teknisk support: </a:t>
            </a:r>
            <a:r>
              <a:rPr lang="nb-NO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Pridok</a:t>
            </a:r>
            <a:endParaRPr lang="nb-N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Faglige innspill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Norsk diabetesregister for voksne/Noklus:</a:t>
            </a:r>
          </a:p>
          <a:p>
            <a:pPr marL="0" indent="0">
              <a:buNone/>
            </a:pPr>
            <a:r>
              <a:rPr lang="nb-NO" sz="2800">
                <a:solidFill>
                  <a:schemeClr val="tx1">
                    <a:lumMod val="50000"/>
                    <a:lumOff val="50000"/>
                  </a:schemeClr>
                </a:solidFill>
              </a:rPr>
              <a:t>Tlf: 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55979500, tast 2 (mandag- fredag klokken 08-15) 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E-post: noklus@noklus.no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EE8E7A4-5971-F312-B4F8-829C8D07A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18" y="5517232"/>
            <a:ext cx="4000508" cy="12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189250A-64DE-4D44-99FE-3BCF6C78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8" y="1475656"/>
            <a:ext cx="8013701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Åpning av  diabetesskjema </a:t>
            </a:r>
            <a:endParaRPr lang="nb-NO" b="1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C86DD9B-BFDE-4CB0-875F-DFD2CC6E2917}"/>
              </a:ext>
            </a:extLst>
          </p:cNvPr>
          <p:cNvSpPr txBox="1"/>
          <p:nvPr/>
        </p:nvSpPr>
        <p:spPr>
          <a:xfrm>
            <a:off x="611560" y="6021288"/>
            <a:ext cx="5419303" cy="707886"/>
          </a:xfrm>
          <a:prstGeom prst="rect">
            <a:avLst/>
          </a:prstGeom>
          <a:noFill/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Etter at man har trykket på pluss åpnes alle tilgjengelige skjema</a:t>
            </a:r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680EA7C-D894-41DA-9641-2219209DECD0}"/>
              </a:ext>
            </a:extLst>
          </p:cNvPr>
          <p:cNvCxnSpPr>
            <a:cxnSpLocks/>
          </p:cNvCxnSpPr>
          <p:nvPr/>
        </p:nvCxnSpPr>
        <p:spPr>
          <a:xfrm flipV="1">
            <a:off x="755576" y="3429001"/>
            <a:ext cx="576064" cy="2592287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Åpning av  diabetesskjema </a:t>
            </a:r>
            <a:endParaRPr lang="nb-NO" b="1" dirty="0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AB9BF0E8-FC45-487E-8A05-71935FA1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8" y="1556792"/>
            <a:ext cx="8142970" cy="32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C86DD9B-BFDE-4CB0-875F-DFD2CC6E2917}"/>
              </a:ext>
            </a:extLst>
          </p:cNvPr>
          <p:cNvSpPr txBox="1"/>
          <p:nvPr/>
        </p:nvSpPr>
        <p:spPr>
          <a:xfrm>
            <a:off x="410158" y="5301208"/>
            <a:ext cx="2865698" cy="400110"/>
          </a:xfrm>
          <a:prstGeom prst="rect">
            <a:avLst/>
          </a:prstGeom>
          <a:noFill/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Trykk på pluss i journalen</a:t>
            </a:r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680EA7C-D894-41DA-9641-2219209DECD0}"/>
              </a:ext>
            </a:extLst>
          </p:cNvPr>
          <p:cNvCxnSpPr>
            <a:cxnSpLocks/>
          </p:cNvCxnSpPr>
          <p:nvPr/>
        </p:nvCxnSpPr>
        <p:spPr>
          <a:xfrm flipV="1">
            <a:off x="1187624" y="2492896"/>
            <a:ext cx="6336704" cy="2808312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FB30BCEE-5F30-F024-E3E1-0840C64B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846" y="68263"/>
            <a:ext cx="7468308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149A555-3556-2DA3-8756-6C333BBBC8E7}"/>
              </a:ext>
            </a:extLst>
          </p:cNvPr>
          <p:cNvSpPr/>
          <p:nvPr/>
        </p:nvSpPr>
        <p:spPr>
          <a:xfrm>
            <a:off x="6084168" y="332656"/>
            <a:ext cx="1656184" cy="7200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FE04618C-630C-DC6B-CCBD-E45EF2B6FA88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7497809" y="947283"/>
            <a:ext cx="674591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96843C5-7F64-4BD8-E443-C435A35B5EB7}"/>
              </a:ext>
            </a:extLst>
          </p:cNvPr>
          <p:cNvSpPr txBox="1"/>
          <p:nvPr/>
        </p:nvSpPr>
        <p:spPr>
          <a:xfrm>
            <a:off x="6660232" y="1667363"/>
            <a:ext cx="233077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Trykk på send etter hver konsultasjon du har endret noe i skjemaet. Registeret bruker alltid verdier i det siste skjema som er sendt inn hvert år i tilbakemeldingsrapportene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5">
            <a:extLst>
              <a:ext uri="{FF2B5EF4-FFF2-40B4-BE49-F238E27FC236}">
                <a16:creationId xmlns:a16="http://schemas.microsoft.com/office/drawing/2014/main" id="{5338BB8B-B198-F91E-6C79-C767AF3B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4" y="9451"/>
            <a:ext cx="6755744" cy="60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251520" y="6093296"/>
            <a:ext cx="8058466" cy="764703"/>
          </a:xfrm>
          <a:prstGeom prst="borderCallout1">
            <a:avLst>
              <a:gd name="adj1" fmla="val -2283"/>
              <a:gd name="adj2" fmla="val 133"/>
              <a:gd name="adj3" fmla="val -476434"/>
              <a:gd name="adj4" fmla="val 372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</a:t>
            </a:r>
            <a:r>
              <a:rPr lang="nb-NO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blankes ut </a:t>
            </a:r>
            <a:b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januar hvert år, med unntak av røykestatus/øyelege</a:t>
            </a:r>
          </a:p>
        </p:txBody>
      </p:sp>
      <p:cxnSp>
        <p:nvCxnSpPr>
          <p:cNvPr id="4" name="Rett linje 3"/>
          <p:cNvCxnSpPr>
            <a:cxnSpLocks/>
          </p:cNvCxnSpPr>
          <p:nvPr/>
        </p:nvCxnSpPr>
        <p:spPr>
          <a:xfrm flipH="1">
            <a:off x="535366" y="2492896"/>
            <a:ext cx="864096" cy="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456FDC30-8613-4239-E057-843FF744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8" y="-72375"/>
            <a:ext cx="6755744" cy="60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81050" y="6011470"/>
            <a:ext cx="7581900" cy="707886"/>
          </a:xfrm>
          <a:prstGeom prst="rect">
            <a:avLst/>
          </a:prstGeom>
          <a:noFill/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Diabetestype hentes inn automatisk. Andre opplysninger under «basis» legges inn manuelt. Data liggende til du ev. endrer.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H="1" flipV="1">
            <a:off x="2555776" y="1484784"/>
            <a:ext cx="720081" cy="4526688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>
            <a:extLst>
              <a:ext uri="{FF2B5EF4-FFF2-40B4-BE49-F238E27FC236}">
                <a16:creationId xmlns:a16="http://schemas.microsoft.com/office/drawing/2014/main" id="{59FB6B96-1FD2-4D94-B2CE-3CF97AE2D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t="20807" r="1318" b="-4815"/>
          <a:stretch/>
        </p:blipFill>
        <p:spPr bwMode="auto">
          <a:xfrm>
            <a:off x="553240" y="561930"/>
            <a:ext cx="6762750" cy="523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287524" y="5768595"/>
            <a:ext cx="8568952" cy="1015663"/>
          </a:xfrm>
          <a:prstGeom prst="rect">
            <a:avLst/>
          </a:prstGeom>
          <a:noFill/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ligger under fanen behandling. Disse hentes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hentes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automatisk ut fra journalsystemets medikamentmodul første gang skjemaet benyttes. Seinere oppdateres de ved knappen «oppdater faste legemidler i bruk»</a:t>
            </a: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" name="Ellipse 3"/>
          <p:cNvSpPr/>
          <p:nvPr/>
        </p:nvSpPr>
        <p:spPr>
          <a:xfrm>
            <a:off x="865088" y="2016089"/>
            <a:ext cx="1584176" cy="3456384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 flipH="1">
            <a:off x="476123" y="5205315"/>
            <a:ext cx="777930" cy="56328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9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76992FEC-6EF5-4300-95ED-2DFDD2CA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2959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A3B25E4-4B88-4FAC-B3C3-3EAA7FC6E813}"/>
              </a:ext>
            </a:extLst>
          </p:cNvPr>
          <p:cNvSpPr/>
          <p:nvPr/>
        </p:nvSpPr>
        <p:spPr>
          <a:xfrm>
            <a:off x="683568" y="5842337"/>
            <a:ext cx="7581900" cy="1015663"/>
          </a:xfrm>
          <a:prstGeom prst="rect">
            <a:avLst/>
          </a:prstGeom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Koronar hjertesykdom og hjerneslag hentes automatisk fra journalen. De andre komplikasjonene legges inn manuelt. Komplikasjoner blir liggende i skjemaet til de endres.</a:t>
            </a:r>
          </a:p>
        </p:txBody>
      </p:sp>
    </p:spTree>
    <p:extLst>
      <p:ext uri="{BB962C8B-B14F-4D97-AF65-F5344CB8AC3E}">
        <p14:creationId xmlns:p14="http://schemas.microsoft.com/office/powerpoint/2010/main" val="366925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">
            <a:extLst>
              <a:ext uri="{FF2B5EF4-FFF2-40B4-BE49-F238E27FC236}">
                <a16:creationId xmlns:a16="http://schemas.microsoft.com/office/drawing/2014/main" id="{BF414308-CF7A-82BD-2F87-563C9EBA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755744" cy="60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781050" y="6110409"/>
            <a:ext cx="7581900" cy="707886"/>
          </a:xfrm>
          <a:prstGeom prst="rect">
            <a:avLst/>
          </a:prstGeom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Blodprøvesvar hentes automatisk fra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lab.modul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journalsystemet, også høyde/vekt om det er lagt inn som lab-prøve.</a:t>
            </a:r>
          </a:p>
        </p:txBody>
      </p:sp>
      <p:sp>
        <p:nvSpPr>
          <p:cNvPr id="3" name="Ellipse 2"/>
          <p:cNvSpPr/>
          <p:nvPr/>
        </p:nvSpPr>
        <p:spPr>
          <a:xfrm>
            <a:off x="781050" y="3861048"/>
            <a:ext cx="6336703" cy="2088232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45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Egendefinert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B"/>
      </a:accent1>
      <a:accent2>
        <a:srgbClr val="C1D82F"/>
      </a:accent2>
      <a:accent3>
        <a:srgbClr val="54B948"/>
      </a:accent3>
      <a:accent4>
        <a:srgbClr val="B6B8BA"/>
      </a:accent4>
      <a:accent5>
        <a:srgbClr val="2B2E34"/>
      </a:accent5>
      <a:accent6>
        <a:srgbClr val="FFFFFF"/>
      </a:accent6>
      <a:hlink>
        <a:srgbClr val="0070C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759CCBC-DE13-4C7F-9B75-2B049A030B3B}" vid="{47670F60-269B-4E8D-B3C0-EFCD6E4D05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507</Words>
  <Application>Microsoft Office PowerPoint</Application>
  <PresentationFormat>Skjermfremvisning (4:3)</PresentationFormat>
  <Paragraphs>45</Paragraphs>
  <Slides>13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Freestyle Script</vt:lpstr>
      <vt:lpstr>Wingdings</vt:lpstr>
      <vt:lpstr>Office-tema</vt:lpstr>
      <vt:lpstr>1_Office-tema</vt:lpstr>
      <vt:lpstr>PowerPoint-presentasjon</vt:lpstr>
      <vt:lpstr>Åpning av  diabetesskjema </vt:lpstr>
      <vt:lpstr>Åpning av  diabetesskjema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Noklus diabetesskjema</vt:lpstr>
      <vt:lpstr>2-4 ganger høyere odds for å få undersøkt  urin, føtter og øyne hos fastleger som bruker Noklus diabetesskjema* </vt:lpstr>
      <vt:lpstr>Noklus sender ut årlige tilbakemeldingsrapporter til alle fastleger som benytter Noklus diabetesskjema</vt:lpstr>
      <vt:lpstr>Praktiske opplysninger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Tone Vonheim Madsen</cp:lastModifiedBy>
  <cp:revision>129</cp:revision>
  <dcterms:created xsi:type="dcterms:W3CDTF">2013-08-08T11:33:56Z</dcterms:created>
  <dcterms:modified xsi:type="dcterms:W3CDTF">2023-08-09T07:30:26Z</dcterms:modified>
</cp:coreProperties>
</file>