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9" r:id="rId2"/>
    <p:sldId id="290" r:id="rId3"/>
    <p:sldId id="278" r:id="rId4"/>
    <p:sldId id="257" r:id="rId5"/>
    <p:sldId id="283" r:id="rId6"/>
    <p:sldId id="284" r:id="rId7"/>
    <p:sldId id="260" r:id="rId8"/>
    <p:sldId id="291" r:id="rId9"/>
    <p:sldId id="292" r:id="rId10"/>
    <p:sldId id="285" r:id="rId11"/>
    <p:sldId id="286" r:id="rId12"/>
    <p:sldId id="266" r:id="rId13"/>
    <p:sldId id="287" r:id="rId14"/>
    <p:sldId id="268" r:id="rId15"/>
    <p:sldId id="273" r:id="rId16"/>
    <p:sldId id="288" r:id="rId1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e Vonheim Madsen" initials="TVM" lastIdx="0" clrIdx="0">
    <p:extLst>
      <p:ext uri="{19B8F6BF-5375-455C-9EA6-DF929625EA0E}">
        <p15:presenceInfo xmlns:p15="http://schemas.microsoft.com/office/powerpoint/2012/main" userId="Tone Vonheim Mad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11" autoAdjust="0"/>
  </p:normalViewPr>
  <p:slideViewPr>
    <p:cSldViewPr>
      <p:cViewPr varScale="1">
        <p:scale>
          <a:sx n="99" d="100"/>
          <a:sy n="99" d="100"/>
        </p:scale>
        <p:origin x="196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14161-1542-4F6C-8A79-80AF3B86D7F5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A8EC1-4B6D-426D-ABEF-3E48A97A1F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11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42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549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39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Bildet  er fra</a:t>
            </a:r>
            <a:r>
              <a:rPr lang="nb-NO" baseline="0" dirty="0"/>
              <a:t> </a:t>
            </a:r>
            <a:r>
              <a:rPr lang="nb-NO" dirty="0"/>
              <a:t>Rosa 4 studien</a:t>
            </a:r>
            <a:r>
              <a:rPr lang="nb-NO" baseline="0" dirty="0"/>
              <a:t> (Åsne Bakke).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8846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829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Forklar</a:t>
            </a:r>
            <a:r>
              <a:rPr lang="nb-NO" baseline="0" dirty="0"/>
              <a:t> mer om skjemaet hvis nødvendig/filmen ikke virker. Ta bort bildene som ikke passer. </a:t>
            </a:r>
          </a:p>
          <a:p>
            <a:endParaRPr lang="nb-NO" baseline="0" dirty="0"/>
          </a:p>
          <a:p>
            <a:r>
              <a:rPr lang="nb-NO" baseline="0" dirty="0"/>
              <a:t>Skjemaet er delt inn i områder/soner. Basis, Årskontroll, Arv, Behandling, Komplikasjoner, Individuelle behandlingsmål og Siste resultater.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71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342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305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838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9402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>
                <a:solidFill>
                  <a:srgbClr val="FF0000"/>
                </a:solidFill>
              </a:rPr>
              <a:t>Kan fjerne automatisk trigging av pop-up meldingen «vil du åpne diabetesskjema nå?». Kan</a:t>
            </a:r>
            <a:r>
              <a:rPr lang="nb-NO" b="0" baseline="0" dirty="0">
                <a:solidFill>
                  <a:srgbClr val="FF0000"/>
                </a:solidFill>
              </a:rPr>
              <a:t> velge om den skal fjernes for den aktuelle PC, den aktuelle pasienten eller for den aktuelle brukeren.  </a:t>
            </a:r>
            <a:endParaRPr lang="nb-NO" b="0" dirty="0">
              <a:solidFill>
                <a:srgbClr val="FF0000"/>
              </a:solidFill>
            </a:endParaRPr>
          </a:p>
          <a:p>
            <a:r>
              <a:rPr lang="nb-NO" b="0" dirty="0">
                <a:solidFill>
                  <a:srgbClr val="FF0000"/>
                </a:solidFill>
              </a:rPr>
              <a:t>Spørsmål om å åpne skjemaet vil da ikke komme opp automatisk når man åpner journalen før dette ev. endres tilbake. </a:t>
            </a: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012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1796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5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197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03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4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75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6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568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80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25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0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13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714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4408-14C3-4D76-A0F8-C2EC71BFFE49}" type="datetimeFigureOut">
              <a:rPr lang="nb-NO" smtClean="0"/>
              <a:pPr/>
              <a:t>13.03.2023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86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ySq2LGtv1Y&amp;t=1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oma\AppData\Local\Microsoft\Windows\Temporary Internet Files\Content.IE5\EPA970SI\MC9004393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0828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79512" y="296652"/>
            <a:ext cx="8712968" cy="3312368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Noklus diabetesskjema for </a:t>
            </a:r>
          </a:p>
          <a:p>
            <a:pPr algn="l">
              <a:spcBef>
                <a:spcPct val="0"/>
              </a:spcBef>
            </a:pPr>
            <a:r>
              <a:rPr lang="nb-NO" sz="4400" b="1" dirty="0" err="1">
                <a:solidFill>
                  <a:srgbClr val="00AFDB"/>
                </a:solidFill>
                <a:latin typeface="+mj-lt"/>
                <a:ea typeface="+mj-ea"/>
                <a:cs typeface="+mj-cs"/>
              </a:rPr>
              <a:t>Infodoc</a:t>
            </a: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 </a:t>
            </a:r>
            <a:r>
              <a:rPr lang="nb-NO" sz="4400" b="1" dirty="0" err="1">
                <a:solidFill>
                  <a:srgbClr val="00AFDB"/>
                </a:solidFill>
                <a:latin typeface="+mj-lt"/>
                <a:ea typeface="+mj-ea"/>
                <a:cs typeface="+mj-cs"/>
              </a:rPr>
              <a:t>plenario</a:t>
            </a: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 (uten server i sky) og </a:t>
            </a:r>
            <a:r>
              <a:rPr lang="nb-NO" sz="4400" b="1" dirty="0" err="1">
                <a:solidFill>
                  <a:srgbClr val="00AFDB"/>
                </a:solidFill>
                <a:latin typeface="+mj-lt"/>
                <a:ea typeface="+mj-ea"/>
                <a:cs typeface="+mj-cs"/>
              </a:rPr>
              <a:t>SystemX</a:t>
            </a:r>
            <a:endParaRPr lang="nb-NO" sz="4400" b="1" dirty="0">
              <a:solidFill>
                <a:srgbClr val="00AFD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BC4850F-35B2-82C4-8DB4-204CACD54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064"/>
            <a:ext cx="9144000" cy="29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76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CCDCD58-F2D1-E60A-B0D1-393002E35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6554"/>
            <a:ext cx="7776864" cy="5892426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79512" y="6093295"/>
            <a:ext cx="8820472" cy="646331"/>
          </a:xfrm>
          <a:prstGeom prst="rect">
            <a:avLst/>
          </a:prstGeom>
          <a:ln w="38100">
            <a:solidFill>
              <a:srgbClr val="00AFDB"/>
            </a:solidFill>
          </a:ln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Under innstillinger kan du fjerne den automatiske meldingen om åpning av skjemaet.</a:t>
            </a:r>
          </a:p>
          <a:p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Skjemaet kan alltid åpnes manuelt ved å trykke på diabetesskjema-ikonet på skrivebordet.</a:t>
            </a:r>
          </a:p>
        </p:txBody>
      </p:sp>
      <p:sp>
        <p:nvSpPr>
          <p:cNvPr id="3" name="Ellipse 2"/>
          <p:cNvSpPr/>
          <p:nvPr/>
        </p:nvSpPr>
        <p:spPr>
          <a:xfrm>
            <a:off x="5148064" y="2636912"/>
            <a:ext cx="1584174" cy="288031"/>
          </a:xfrm>
          <a:prstGeom prst="ellipse">
            <a:avLst/>
          </a:prstGeom>
          <a:noFill/>
          <a:ln w="38100">
            <a:solidFill>
              <a:srgbClr val="00A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" name="Rett linje 4"/>
          <p:cNvCxnSpPr>
            <a:cxnSpLocks/>
          </p:cNvCxnSpPr>
          <p:nvPr/>
        </p:nvCxnSpPr>
        <p:spPr>
          <a:xfrm flipH="1">
            <a:off x="2987824" y="2924943"/>
            <a:ext cx="2736304" cy="3168353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678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73981F0-E6DD-4BFF-3102-8D033FA9C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86437"/>
            <a:ext cx="7779170" cy="589534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80037" y="5934670"/>
            <a:ext cx="9036496" cy="923330"/>
          </a:xfrm>
          <a:prstGeom prst="rect">
            <a:avLst/>
          </a:prstGeom>
          <a:ln w="38100">
            <a:solidFill>
              <a:srgbClr val="00AFDB"/>
            </a:solidFill>
          </a:ln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«Kopier tekstresyme» generer en oppsummering som kan limes inn i henvisninger etc. </a:t>
            </a:r>
          </a:p>
          <a:p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Når du trykker «lagre» genereres også et notat som skal limes inn i journal etter endt konsultasjon</a:t>
            </a:r>
          </a:p>
        </p:txBody>
      </p:sp>
      <p:sp>
        <p:nvSpPr>
          <p:cNvPr id="12" name="Rektangel 11"/>
          <p:cNvSpPr/>
          <p:nvPr/>
        </p:nvSpPr>
        <p:spPr>
          <a:xfrm>
            <a:off x="5652120" y="2824587"/>
            <a:ext cx="1008112" cy="1800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520" y="2276872"/>
            <a:ext cx="3286125" cy="1514475"/>
          </a:xfrm>
          <a:prstGeom prst="rect">
            <a:avLst/>
          </a:prstGeom>
        </p:spPr>
      </p:pic>
      <p:cxnSp>
        <p:nvCxnSpPr>
          <p:cNvPr id="8" name="Rett pilkobling 7"/>
          <p:cNvCxnSpPr/>
          <p:nvPr/>
        </p:nvCxnSpPr>
        <p:spPr>
          <a:xfrm flipH="1" flipV="1">
            <a:off x="4693317" y="3588050"/>
            <a:ext cx="666328" cy="2346620"/>
          </a:xfrm>
          <a:prstGeom prst="straightConnector1">
            <a:avLst/>
          </a:prstGeom>
          <a:ln w="38100">
            <a:solidFill>
              <a:srgbClr val="00AF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tt linje 4"/>
          <p:cNvCxnSpPr>
            <a:cxnSpLocks/>
            <a:stCxn id="12" idx="1"/>
          </p:cNvCxnSpPr>
          <p:nvPr/>
        </p:nvCxnSpPr>
        <p:spPr>
          <a:xfrm flipH="1">
            <a:off x="4067944" y="2914597"/>
            <a:ext cx="1584176" cy="2972963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192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96002" y="260648"/>
            <a:ext cx="9047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rgbClr val="00AFDB"/>
                </a:solidFill>
              </a:rPr>
              <a:t>Oppsummering fra diabetesskjema</a:t>
            </a:r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323528" y="1124745"/>
            <a:ext cx="864096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Basisdata og komplikasjoner: </a:t>
            </a:r>
            <a:b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Type 2-diabetes. Debut 1989. Koronarsyk. Ikke behandlet retinopati. Nedsatt syn. Mikroalbuminuri. Amputert ankel. Tidligere fotsår.</a:t>
            </a:r>
          </a:p>
          <a:p>
            <a:pPr marL="0" indent="0">
              <a:buNone/>
            </a:pPr>
            <a:r>
              <a:rPr lang="nb-NO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Risikofaktorer:</a:t>
            </a:r>
            <a:b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Høyde 180 cm, vekt 120 kg, KMI 37,0 kg/m2. Mosjonerer 5 ganger pr. uke. Dagligrøyker. BT 140/85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mmHg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(24.02.2021).</a:t>
            </a:r>
          </a:p>
          <a:p>
            <a:pPr marL="0" indent="0">
              <a:buNone/>
            </a:pPr>
            <a:r>
              <a:rPr lang="nb-NO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Årskontroll:</a:t>
            </a:r>
            <a:b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Fotstatus: normal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fotpuls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bilateralt.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Monofilamenttest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8/8, nevropati sannsynlig. Siste besøk hos øyelege: April 2019.</a:t>
            </a:r>
          </a:p>
          <a:p>
            <a:pPr marL="0" indent="0">
              <a:buNone/>
            </a:pPr>
            <a:r>
              <a:rPr lang="nb-NO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Behandling:</a:t>
            </a:r>
            <a:b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Antidiabetisk behandling: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Metformin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Sulfonylurea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b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Annen behandling: Albyl-E/andre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platehemmere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Lipidsenkende, ACE-hemmer/AII-blokker, 1 blodtrykksenkende medikament. Gjennomgått fedmekirurgi .</a:t>
            </a:r>
          </a:p>
        </p:txBody>
      </p:sp>
    </p:spTree>
    <p:extLst>
      <p:ext uri="{BB962C8B-B14F-4D97-AF65-F5344CB8AC3E}">
        <p14:creationId xmlns:p14="http://schemas.microsoft.com/office/powerpoint/2010/main" val="135039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nb-NO" b="1" dirty="0">
                <a:solidFill>
                  <a:srgbClr val="00AFDB"/>
                </a:solidFill>
                <a:latin typeface="+mn-lt"/>
                <a:cs typeface="Times New Roman" panose="02020603050405020304" pitchFamily="18" charset="0"/>
              </a:rPr>
              <a:t>Fordeler med diabetesskjema </a:t>
            </a:r>
          </a:p>
        </p:txBody>
      </p:sp>
      <p:sp>
        <p:nvSpPr>
          <p:cNvPr id="15363" name="Plassholder for innhold 2"/>
          <p:cNvSpPr>
            <a:spLocks noGrp="1"/>
          </p:cNvSpPr>
          <p:nvPr>
            <p:ph sz="quarter" idx="1"/>
          </p:nvPr>
        </p:nvSpPr>
        <p:spPr>
          <a:xfrm>
            <a:off x="539552" y="2060848"/>
            <a:ext cx="8229600" cy="46014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Enklere å holde oversikt over: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	- behandling av diabetes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	- årskontroll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Ferdig journalnotat v/ årskontroll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Raskt å skrive henvisning til spesialist 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Følger nasjonale faglige retningslinjers anbefaling for årskontroller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Tilbakemeldingsrapport om egen praksis </a:t>
            </a:r>
          </a:p>
          <a:p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0942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96950"/>
          </a:xfrm>
        </p:spPr>
        <p:txBody>
          <a:bodyPr>
            <a:noAutofit/>
          </a:bodyPr>
          <a:lstStyle/>
          <a:p>
            <a:pPr algn="l"/>
            <a:r>
              <a:rPr lang="nb-NO" b="1" dirty="0">
                <a:solidFill>
                  <a:srgbClr val="00AFDB"/>
                </a:solidFill>
              </a:rPr>
              <a:t>Takst for bruk av diabetesskjema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323528" y="2708920"/>
            <a:ext cx="8229600" cy="39420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nb-NO" sz="28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Takst 105</a:t>
            </a: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kr 232,- for førstegangsutfylling og innsending av opplysninger  til Norsk diabetesregister for voksne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b-NO" sz="28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Takst 100</a:t>
            </a:r>
            <a:r>
              <a:rPr lang="nb-NO" sz="28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kr 119,-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Andre og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senere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gangs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utfylling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av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Noklusdiabetesskjema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nb-NO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0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e kildebild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55" y="1804175"/>
            <a:ext cx="5958151" cy="464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tel 2"/>
          <p:cNvSpPr>
            <a:spLocks noGrp="1"/>
          </p:cNvSpPr>
          <p:nvPr>
            <p:ph type="title" idx="4294967295"/>
          </p:nvPr>
        </p:nvSpPr>
        <p:spPr>
          <a:xfrm>
            <a:off x="-41417" y="849385"/>
            <a:ext cx="9036496" cy="1070992"/>
          </a:xfrm>
        </p:spPr>
        <p:txBody>
          <a:bodyPr>
            <a:normAutofit fontScale="90000"/>
          </a:bodyPr>
          <a:lstStyle/>
          <a:p>
            <a:r>
              <a:rPr lang="nb-NO" sz="3600" dirty="0">
                <a:solidFill>
                  <a:srgbClr val="00AFDB"/>
                </a:solidFill>
              </a:rPr>
              <a:t>2-4 ganger høyere odds for å få undersøkt </a:t>
            </a:r>
            <a:br>
              <a:rPr lang="nb-NO" sz="3600" dirty="0">
                <a:solidFill>
                  <a:srgbClr val="00AFDB"/>
                </a:solidFill>
              </a:rPr>
            </a:br>
            <a:r>
              <a:rPr lang="nb-NO" sz="3600" dirty="0">
                <a:solidFill>
                  <a:srgbClr val="00AFDB"/>
                </a:solidFill>
              </a:rPr>
              <a:t>urin, føtter og øyne hos fastleger som bruker </a:t>
            </a:r>
            <a:r>
              <a:rPr lang="nb-NO" sz="3600" dirty="0" err="1">
                <a:solidFill>
                  <a:srgbClr val="00AFDB"/>
                </a:solidFill>
              </a:rPr>
              <a:t>Noklus</a:t>
            </a:r>
            <a:r>
              <a:rPr lang="nb-NO" sz="3600" dirty="0">
                <a:solidFill>
                  <a:srgbClr val="00AFDB"/>
                </a:solidFill>
              </a:rPr>
              <a:t> diabetesskjema*</a:t>
            </a:r>
            <a:br>
              <a:rPr lang="nb-NO" sz="2800" dirty="0">
                <a:solidFill>
                  <a:prstClr val="white"/>
                </a:solidFill>
              </a:rPr>
            </a:b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7164288" y="27809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nb-NO" kern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7795653" y="5997885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prstClr val="white">
                    <a:lumMod val="75000"/>
                  </a:prstClr>
                </a:solidFill>
                <a:latin typeface="Freestyle Script" panose="030804020302050B0404" pitchFamily="66" charset="0"/>
              </a:rPr>
              <a:t>Åsne Bakke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43" y="5849044"/>
            <a:ext cx="1093577" cy="2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\\ihelse.net\Forskning\HST\ID571\ROSA Generell info\Noklus skjem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421" y="2853882"/>
            <a:ext cx="3262820" cy="247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BE28791-A750-4516-9CD3-DED829E67DF2}"/>
              </a:ext>
            </a:extLst>
          </p:cNvPr>
          <p:cNvSpPr txBox="1"/>
          <p:nvPr/>
        </p:nvSpPr>
        <p:spPr>
          <a:xfrm>
            <a:off x="0" y="6358377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*ROSA4 studien</a:t>
            </a:r>
          </a:p>
        </p:txBody>
      </p:sp>
    </p:spTree>
    <p:extLst>
      <p:ext uri="{BB962C8B-B14F-4D97-AF65-F5344CB8AC3E}">
        <p14:creationId xmlns:p14="http://schemas.microsoft.com/office/powerpoint/2010/main" val="325547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b="1" dirty="0">
                <a:solidFill>
                  <a:srgbClr val="00AFDB"/>
                </a:solidFill>
              </a:rPr>
              <a:t>Praktiske opplysninger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6288" y="1844824"/>
            <a:ext cx="8598328" cy="46298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nb-NO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Kontakt og support: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Norsk diabetesregister for voksne/Noklus:</a:t>
            </a:r>
          </a:p>
          <a:p>
            <a:pPr marL="0" indent="0">
              <a:buNone/>
            </a:pPr>
            <a:r>
              <a:rPr lang="nb-NO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Tlf</a:t>
            </a: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55979500, tast 2 (mandag- fredag klokken 08-15) 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E-post: noklus@noklus.no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159A703-BB0C-DB1B-8F77-D036A132AD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085184"/>
            <a:ext cx="3255136" cy="1700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094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6950"/>
          </a:xfrm>
        </p:spPr>
        <p:txBody>
          <a:bodyPr/>
          <a:lstStyle/>
          <a:p>
            <a:pPr algn="l"/>
            <a:r>
              <a:rPr lang="nb-NO" b="1" dirty="0" err="1">
                <a:solidFill>
                  <a:srgbClr val="00AFDB"/>
                </a:solidFill>
              </a:rPr>
              <a:t>Noklus</a:t>
            </a:r>
            <a:r>
              <a:rPr lang="nb-NO" b="1" dirty="0">
                <a:solidFill>
                  <a:srgbClr val="00AFDB"/>
                </a:solidFill>
              </a:rPr>
              <a:t> diabetesskjema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821249"/>
            <a:ext cx="8229600" cy="42093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Gir oversikt over behandling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Gir oversikt over risiko for senskader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Gir oversikt over sykdomsutvikling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Anbefalt i nasjonal faglig retningslinje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Egen takst for oppstart og bruk</a:t>
            </a:r>
            <a:b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(109 a og 109b)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11560" y="5430415"/>
            <a:ext cx="69733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Filminspirasjon fra legekontor på Askøy-diabetes årskontroll satt i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https://www.youtube.com/watch?v=kySq2LGtv1Y&amp;t=1s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99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oma\AppData\Local\Microsoft\Windows\Temporary Internet Files\Content.IE5\EPA970SI\MP9004223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196752"/>
            <a:ext cx="722539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Alle pasienter som har fått diagnosekode</a:t>
            </a:r>
            <a:br>
              <a:rPr lang="nb-NO" b="1" dirty="0"/>
            </a:br>
            <a:r>
              <a:rPr lang="nb-NO" b="1" u="sng" dirty="0"/>
              <a:t>T89 eller T90 </a:t>
            </a:r>
            <a:r>
              <a:rPr lang="nb-NO" b="1" dirty="0"/>
              <a:t>aktiverer en trigger som gjør at og følgende spørsmål dukker opp på skjermen når journal åpnes:</a:t>
            </a:r>
          </a:p>
        </p:txBody>
      </p:sp>
    </p:spTree>
    <p:extLst>
      <p:ext uri="{BB962C8B-B14F-4D97-AF65-F5344CB8AC3E}">
        <p14:creationId xmlns:p14="http://schemas.microsoft.com/office/powerpoint/2010/main" val="159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57" y="1268760"/>
            <a:ext cx="8586886" cy="501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2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340B5B95-F681-CCE7-4A39-CF78AC750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39" y="188641"/>
            <a:ext cx="8074536" cy="612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2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981E38F1-E1BA-0CFF-F414-E200BF868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45248"/>
            <a:ext cx="7600950" cy="57626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kstSylinder 8"/>
          <p:cNvSpPr txBox="1"/>
          <p:nvPr/>
        </p:nvSpPr>
        <p:spPr>
          <a:xfrm>
            <a:off x="7589758" y="941702"/>
            <a:ext cx="166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7" name="Bildeforklaring med linje 1 6"/>
          <p:cNvSpPr/>
          <p:nvPr/>
        </p:nvSpPr>
        <p:spPr>
          <a:xfrm>
            <a:off x="611560" y="5894405"/>
            <a:ext cx="5148064" cy="936104"/>
          </a:xfrm>
          <a:prstGeom prst="borderCallout1">
            <a:avLst>
              <a:gd name="adj1" fmla="val -2283"/>
              <a:gd name="adj2" fmla="val 133"/>
              <a:gd name="adj3" fmla="val -387371"/>
              <a:gd name="adj4" fmla="val -333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Opplysninger lagt inn i </a:t>
            </a:r>
            <a:r>
              <a:rPr lang="nb-NO" sz="20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årskontroll</a:t>
            </a: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blankes ut </a:t>
            </a:r>
            <a:b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januar hvert år, med unntak av røykestatus/øyelege</a:t>
            </a:r>
          </a:p>
        </p:txBody>
      </p:sp>
      <p:sp>
        <p:nvSpPr>
          <p:cNvPr id="8" name="Bildeforklaring med linje 1 7"/>
          <p:cNvSpPr/>
          <p:nvPr/>
        </p:nvSpPr>
        <p:spPr>
          <a:xfrm>
            <a:off x="5580112" y="4149080"/>
            <a:ext cx="2555775" cy="936104"/>
          </a:xfrm>
          <a:prstGeom prst="borderCallout1">
            <a:avLst>
              <a:gd name="adj1" fmla="val 43386"/>
              <a:gd name="adj2" fmla="val -1054"/>
              <a:gd name="adj3" fmla="val 143292"/>
              <a:gd name="adj4" fmla="val -68746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Liste over årskontroller fra tidligere år.</a:t>
            </a:r>
          </a:p>
        </p:txBody>
      </p:sp>
      <p:cxnSp>
        <p:nvCxnSpPr>
          <p:cNvPr id="4" name="Rett linje 3"/>
          <p:cNvCxnSpPr/>
          <p:nvPr/>
        </p:nvCxnSpPr>
        <p:spPr>
          <a:xfrm>
            <a:off x="467544" y="2276872"/>
            <a:ext cx="360040" cy="0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19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930A1847-451A-A2A7-046D-C6B43955A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05" y="138644"/>
            <a:ext cx="7600950" cy="5762625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781050" y="6011470"/>
            <a:ext cx="7581900" cy="707886"/>
          </a:xfrm>
          <a:prstGeom prst="rect">
            <a:avLst/>
          </a:prstGeom>
          <a:noFill/>
          <a:ln w="38100">
            <a:solidFill>
              <a:srgbClr val="00AFDB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Opplysninger lagt inn i «basis» og «komplikasjoner» legges inn manuelt. Blir liggende til du ev. endrer.</a:t>
            </a:r>
          </a:p>
        </p:txBody>
      </p:sp>
      <p:cxnSp>
        <p:nvCxnSpPr>
          <p:cNvPr id="10" name="Rett linje 9"/>
          <p:cNvCxnSpPr>
            <a:cxnSpLocks/>
          </p:cNvCxnSpPr>
          <p:nvPr/>
        </p:nvCxnSpPr>
        <p:spPr>
          <a:xfrm flipH="1" flipV="1">
            <a:off x="1281830" y="1052736"/>
            <a:ext cx="1994026" cy="4958734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>
            <a:cxnSpLocks/>
          </p:cNvCxnSpPr>
          <p:nvPr/>
        </p:nvCxnSpPr>
        <p:spPr>
          <a:xfrm flipV="1">
            <a:off x="3357335" y="1052736"/>
            <a:ext cx="2582817" cy="4958734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27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47446ECA-7413-CBFE-05A0-83524D21F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34" y="271654"/>
            <a:ext cx="8329131" cy="6314692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3347864" y="4725144"/>
            <a:ext cx="4608512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Medikamenter hentes automatisk ut fra journalen. Er det feil må man oppdatere medikamentmodulen, så vil skjema rette seg</a:t>
            </a:r>
          </a:p>
        </p:txBody>
      </p:sp>
      <p:sp>
        <p:nvSpPr>
          <p:cNvPr id="4" name="Ellipse 3"/>
          <p:cNvSpPr/>
          <p:nvPr/>
        </p:nvSpPr>
        <p:spPr>
          <a:xfrm>
            <a:off x="4427984" y="572116"/>
            <a:ext cx="1872208" cy="3301362"/>
          </a:xfrm>
          <a:prstGeom prst="ellipse">
            <a:avLst/>
          </a:prstGeom>
          <a:noFill/>
          <a:ln w="38100">
            <a:solidFill>
              <a:srgbClr val="00A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AFDB"/>
              </a:solidFill>
            </a:endParaRPr>
          </a:p>
        </p:txBody>
      </p:sp>
      <p:cxnSp>
        <p:nvCxnSpPr>
          <p:cNvPr id="6" name="Rett linje 5"/>
          <p:cNvCxnSpPr>
            <a:cxnSpLocks/>
          </p:cNvCxnSpPr>
          <p:nvPr/>
        </p:nvCxnSpPr>
        <p:spPr>
          <a:xfrm flipH="1">
            <a:off x="5004048" y="3873478"/>
            <a:ext cx="288032" cy="851666"/>
          </a:xfrm>
          <a:prstGeom prst="line">
            <a:avLst/>
          </a:prstGeom>
          <a:ln w="3810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56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F9D6108-45F4-4357-0FFC-D38FED1C2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34" y="271654"/>
            <a:ext cx="8329131" cy="6314692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707904" y="4149080"/>
            <a:ext cx="3240360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AFDB"/>
            </a:solidFill>
          </a:ln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Blodprøvesvar hentes automatisk fra </a:t>
            </a:r>
            <a:r>
              <a:rPr lang="nb-NO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lab.modul</a:t>
            </a:r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 journalsystemet, også høyde/vekt om det er lagt inn som lab-prøve.</a:t>
            </a:r>
          </a:p>
        </p:txBody>
      </p:sp>
    </p:spTree>
    <p:extLst>
      <p:ext uri="{BB962C8B-B14F-4D97-AF65-F5344CB8AC3E}">
        <p14:creationId xmlns:p14="http://schemas.microsoft.com/office/powerpoint/2010/main" val="782064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626</Words>
  <Application>Microsoft Office PowerPoint</Application>
  <PresentationFormat>Skjermfremvisning (4:3)</PresentationFormat>
  <Paragraphs>65</Paragraphs>
  <Slides>16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Freestyle Script</vt:lpstr>
      <vt:lpstr>Wingdings</vt:lpstr>
      <vt:lpstr>Office-tema</vt:lpstr>
      <vt:lpstr>PowerPoint-presentasjon</vt:lpstr>
      <vt:lpstr>Noklus diabetesskjema</vt:lpstr>
      <vt:lpstr>Alle pasienter som har fått diagnosekode T89 eller T90 aktiverer en trigger som gjør at og følgende spørsmål dukker opp på skjermen når journal åpnes: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Fordeler med diabetesskjema </vt:lpstr>
      <vt:lpstr>Takst for bruk av diabetesskjema</vt:lpstr>
      <vt:lpstr>2-4 ganger høyere odds for å få undersøkt  urin, føtter og øyne hos fastleger som bruker Noklus diabetesskjema* </vt:lpstr>
      <vt:lpstr>Praktiske opplysninger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Diabetesforum 2013</dc:title>
  <dc:creator>Tone Vonheim Madsen</dc:creator>
  <cp:lastModifiedBy>Linda Ophaug</cp:lastModifiedBy>
  <cp:revision>111</cp:revision>
  <dcterms:created xsi:type="dcterms:W3CDTF">2013-08-08T11:33:56Z</dcterms:created>
  <dcterms:modified xsi:type="dcterms:W3CDTF">2023-03-13T08:43:53Z</dcterms:modified>
</cp:coreProperties>
</file>