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7"/>
  </p:notesMasterIdLst>
  <p:sldIdLst>
    <p:sldId id="256" r:id="rId6"/>
    <p:sldId id="282" r:id="rId7"/>
    <p:sldId id="278" r:id="rId8"/>
    <p:sldId id="257" r:id="rId9"/>
    <p:sldId id="322" r:id="rId10"/>
    <p:sldId id="327" r:id="rId11"/>
    <p:sldId id="328" r:id="rId12"/>
    <p:sldId id="329" r:id="rId13"/>
    <p:sldId id="330" r:id="rId14"/>
    <p:sldId id="331" r:id="rId15"/>
    <p:sldId id="332" r:id="rId16"/>
    <p:sldId id="266" r:id="rId17"/>
    <p:sldId id="335" r:id="rId18"/>
    <p:sldId id="303" r:id="rId19"/>
    <p:sldId id="333" r:id="rId20"/>
    <p:sldId id="334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287" r:id="rId33"/>
    <p:sldId id="268" r:id="rId34"/>
    <p:sldId id="273" r:id="rId35"/>
    <p:sldId id="317" r:id="rId3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5B6CD-0BAE-4D3B-9E68-C1BAB8FA014D}" v="3" dt="2026-04-10T06:29:45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1" autoAdjust="0"/>
  </p:normalViewPr>
  <p:slideViewPr>
    <p:cSldViewPr>
      <p:cViewPr varScale="1">
        <p:scale>
          <a:sx n="95" d="100"/>
          <a:sy n="95" d="100"/>
        </p:scale>
        <p:origin x="206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iche Ingebrigtsen" userId="6bd55db6-e7d5-4e11-bc03-0fbd41480572" providerId="ADAL" clId="{D2DF239A-39B3-4506-B352-1421F49DA96D}"/>
    <pc:docChg chg="custSel addSld modSld">
      <pc:chgData name="Janniche Ingebrigtsen" userId="6bd55db6-e7d5-4e11-bc03-0fbd41480572" providerId="ADAL" clId="{D2DF239A-39B3-4506-B352-1421F49DA96D}" dt="2026-04-10T11:02:43.141" v="168" actId="108"/>
      <pc:docMkLst>
        <pc:docMk/>
      </pc:docMkLst>
      <pc:sldChg chg="modSp mod">
        <pc:chgData name="Janniche Ingebrigtsen" userId="6bd55db6-e7d5-4e11-bc03-0fbd41480572" providerId="ADAL" clId="{D2DF239A-39B3-4506-B352-1421F49DA96D}" dt="2026-04-10T06:36:43.903" v="106" actId="20577"/>
        <pc:sldMkLst>
          <pc:docMk/>
          <pc:sldMk cId="293110406" sldId="268"/>
        </pc:sldMkLst>
        <pc:spChg chg="mod">
          <ac:chgData name="Janniche Ingebrigtsen" userId="6bd55db6-e7d5-4e11-bc03-0fbd41480572" providerId="ADAL" clId="{D2DF239A-39B3-4506-B352-1421F49DA96D}" dt="2026-04-10T06:36:43.903" v="106" actId="20577"/>
          <ac:spMkLst>
            <pc:docMk/>
            <pc:sldMk cId="293110406" sldId="268"/>
            <ac:spMk id="3" creationId="{00000000-0000-0000-0000-000000000000}"/>
          </ac:spMkLst>
        </pc:spChg>
      </pc:sldChg>
      <pc:sldChg chg="modSp mod">
        <pc:chgData name="Janniche Ingebrigtsen" userId="6bd55db6-e7d5-4e11-bc03-0fbd41480572" providerId="ADAL" clId="{D2DF239A-39B3-4506-B352-1421F49DA96D}" dt="2026-04-10T11:02:43.141" v="168" actId="108"/>
        <pc:sldMkLst>
          <pc:docMk/>
          <pc:sldMk cId="1650942777" sldId="287"/>
        </pc:sldMkLst>
        <pc:spChg chg="mod">
          <ac:chgData name="Janniche Ingebrigtsen" userId="6bd55db6-e7d5-4e11-bc03-0fbd41480572" providerId="ADAL" clId="{D2DF239A-39B3-4506-B352-1421F49DA96D}" dt="2026-04-10T11:02:43.141" v="168" actId="108"/>
          <ac:spMkLst>
            <pc:docMk/>
            <pc:sldMk cId="1650942777" sldId="287"/>
            <ac:spMk id="15363" creationId="{00000000-0000-0000-0000-000000000000}"/>
          </ac:spMkLst>
        </pc:spChg>
      </pc:sldChg>
      <pc:sldChg chg="addSp modSp new mod modClrScheme chgLayout">
        <pc:chgData name="Janniche Ingebrigtsen" userId="6bd55db6-e7d5-4e11-bc03-0fbd41480572" providerId="ADAL" clId="{D2DF239A-39B3-4506-B352-1421F49DA96D}" dt="2026-04-10T06:49:49.433" v="111" actId="113"/>
        <pc:sldMkLst>
          <pc:docMk/>
          <pc:sldMk cId="2394640146" sldId="335"/>
        </pc:sldMkLst>
        <pc:spChg chg="add mod">
          <ac:chgData name="Janniche Ingebrigtsen" userId="6bd55db6-e7d5-4e11-bc03-0fbd41480572" providerId="ADAL" clId="{D2DF239A-39B3-4506-B352-1421F49DA96D}" dt="2026-04-10T06:49:49.433" v="111" actId="113"/>
          <ac:spMkLst>
            <pc:docMk/>
            <pc:sldMk cId="2394640146" sldId="335"/>
            <ac:spMk id="6" creationId="{8F5ECDC6-CB14-27F2-9015-29DEE2A67F42}"/>
          </ac:spMkLst>
        </pc:spChg>
        <pc:spChg chg="add mod">
          <ac:chgData name="Janniche Ingebrigtsen" userId="6bd55db6-e7d5-4e11-bc03-0fbd41480572" providerId="ADAL" clId="{D2DF239A-39B3-4506-B352-1421F49DA96D}" dt="2026-04-10T06:48:55.403" v="108" actId="27636"/>
          <ac:spMkLst>
            <pc:docMk/>
            <pc:sldMk cId="2394640146" sldId="335"/>
            <ac:spMk id="11" creationId="{51AD7CEA-43B4-6FB5-1FE0-ABB704F586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10.04.2026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A8EC1-4B6D-426D-ABEF-3E48A97A1F3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88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5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2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54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3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 er fra</a:t>
            </a:r>
            <a:r>
              <a:rPr lang="nb-NO" baseline="0" dirty="0"/>
              <a:t> </a:t>
            </a:r>
            <a:r>
              <a:rPr lang="nb-NO" dirty="0"/>
              <a:t>Rosa 4 studien</a:t>
            </a:r>
            <a:r>
              <a:rPr lang="nb-NO" baseline="0" dirty="0"/>
              <a:t> (Åsne Bakke).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846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9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12F08-9B33-4730-99F8-F38A36FEE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B3C1C12-4086-4271-8709-6D2599537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EF33D3-FA12-44F6-87F1-15B620C7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35B935-DD2B-4BF1-8E7D-F30DB5C8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5F2640-83FF-459D-9162-2053A7D8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0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F0C726-31C8-4FDA-8149-F9D062F0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914979-CC01-48E9-BB3A-AF029A69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40D8A4-11DE-4D27-973C-2A7E4724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857A0C-588F-483E-ABE8-6AEFF459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D26434-F052-4317-AD65-E537196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21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1CD22C-581D-4069-BBF3-9F8F5EAB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11E644-06DA-49D3-89EF-06D5227C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F25207-757F-444E-9D12-8BA99849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0A0D84-AAC6-4175-B477-AE41B84A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95D39A-CDE3-41F6-AE3C-9E88E567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1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5915DE-FDDA-4610-97E6-3B58D7C1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194D2C-0D38-4BFD-9526-11B535EDB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C908747-E318-4BE9-8811-CD120CB9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5AD633-FFD0-488E-878A-0DA69AF1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79F6DE-2988-42AD-AF73-0CFD8E09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631E99-3A50-424F-9B52-6B0B345B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30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9AB00A-D902-4C83-B901-EBC0BC84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BD010A-A3F1-4F71-B69D-95E70264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E0D0AA-F7CD-408F-9F62-EEDDBC8D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9877B1-7011-476A-AE35-C4BE4CD83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96B08CA-8BCE-4B05-83F9-DEEAC85AA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C8E639C-6502-4FFE-B2FE-F713FD66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4313E7B-D84C-41CC-B2F3-7D91F50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16FA9F-62B5-4460-B2EA-53CC9606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EFA03-CEF5-4120-B63D-7DF55A76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FE474CD-FBA9-4D4E-B421-0E0B5CA9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60EC70-0C92-4A25-95D3-9F4675E4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1CCD2E-EA0F-449B-B79B-EA0F2DF9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1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B5B7C0-917E-4BA9-AFF2-C0064187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4A309DC-94A0-48BE-B558-7D8968CA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9609FE-92DD-457F-82BD-FD0A69BC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5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E7252B-C2D5-4902-8772-7F9627BF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7EC76D-1988-4EAF-8892-28EC2A99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5B4F5D-EE88-4821-B34C-8C2DE853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3522F7-A5B8-4879-BECB-117283E2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0B7615-7D83-4883-86FD-8CA95F2F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DC7028-E80C-4F40-A61E-92804A8C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2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10E26-0726-486C-AA6E-037EAE39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3FD97ED-59B8-4094-84B4-73CA9C115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0ACF48-6FAC-490B-ACA6-C9543C8DF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69A059-986A-48DD-841F-6B6AA08C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3BA66C-EC15-4CFD-99E3-318663EF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5E125B-9B76-4316-871A-40D11B25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20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F1EDB2-6CBC-40C0-9792-C9F6C11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7F1550-4EFA-4DD3-B7EA-AB9228B59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3F2B5C-1D95-4D9C-8427-D57AA89A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5422B5-A17C-482C-8425-2BA0C679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D7D36F-5877-40AB-B300-E2849E39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50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1028AC0-5D47-45EA-8B5A-84F05F089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47768A-8F37-4112-967F-C11BA8AF0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EF63CD-78B3-43A1-89BA-910D6DDF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566FDE-FAA4-48B0-A92E-0EC7BC82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63DC4A-7D5E-43CE-9102-8B35E0FF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5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10.04.2026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10.04.2026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10.04.2026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10.04.2026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10.04.2026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10.04.2026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10.04.2026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1C9EF1A-DA71-48BA-8246-25E2E250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05E53-D3FF-4D75-9A12-8C290A8B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D413FE-31BA-433E-9C31-E6E331F4A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2F71-0023-49A8-9972-F3C51661A42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CD66EB-9A5D-400E-994F-E09DF394B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C3495-6C7D-4A70-A213-69DDD8B09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6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t-portal.helsedirektoratet.no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Sq2LGtv1Y&amp;t=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medrave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hyperlink" Target="mailto:noklus@noklus.n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Noklus diabetesskjema i Medrave</a:t>
            </a:r>
          </a:p>
          <a:p>
            <a:pPr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nb-NO" sz="4400" b="1" dirty="0" err="1">
                <a:solidFill>
                  <a:srgbClr val="00AFDB"/>
                </a:solidFill>
                <a:latin typeface="+mj-lt"/>
                <a:ea typeface="+mj-ea"/>
                <a:cs typeface="+mj-cs"/>
              </a:rPr>
              <a:t>Webmed</a:t>
            </a:r>
            <a:endParaRPr lang="nb-NO" sz="4400" b="1" dirty="0">
              <a:solidFill>
                <a:srgbClr val="00AFD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38FAA86-F37B-081B-D74E-445D73F9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2A3E807-F4B1-B3EA-DDF7-1D8951E05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650254E-F060-8976-199E-567675C65D72}"/>
              </a:ext>
            </a:extLst>
          </p:cNvPr>
          <p:cNvSpPr/>
          <p:nvPr/>
        </p:nvSpPr>
        <p:spPr>
          <a:xfrm>
            <a:off x="4572000" y="4365104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Blodprøvesvar hentes automatisk fra </a:t>
            </a:r>
            <a:r>
              <a:rPr lang="nb-NO" sz="1400" dirty="0" err="1">
                <a:solidFill>
                  <a:schemeClr val="tx1"/>
                </a:solidFill>
              </a:rPr>
              <a:t>lab.modul</a:t>
            </a:r>
            <a:r>
              <a:rPr lang="nb-NO" sz="1400" dirty="0">
                <a:solidFill>
                  <a:schemeClr val="tx1"/>
                </a:solidFill>
              </a:rPr>
              <a:t> i journalsystemet, også høyde/vekt om det er lagt inn som lab-prøve.</a:t>
            </a:r>
          </a:p>
        </p:txBody>
      </p:sp>
    </p:spTree>
    <p:extLst>
      <p:ext uri="{BB962C8B-B14F-4D97-AF65-F5344CB8AC3E}">
        <p14:creationId xmlns:p14="http://schemas.microsoft.com/office/powerpoint/2010/main" val="231517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D41CE81-5449-040E-1682-91D647F95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4" y="44624"/>
            <a:ext cx="9144000" cy="6858000"/>
          </a:xfrm>
          <a:noFill/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D195029-574C-E320-ADB0-2CA4BE5362B7}"/>
              </a:ext>
            </a:extLst>
          </p:cNvPr>
          <p:cNvSpPr/>
          <p:nvPr/>
        </p:nvSpPr>
        <p:spPr>
          <a:xfrm>
            <a:off x="4211960" y="4153138"/>
            <a:ext cx="3600400" cy="11166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«Kopier tekstresyme» genererer en oppsummering som kan limes inn i henvisning etc. Når du trykker «lagre» genereres også et notat som skal limes i journal etter endt konsultasjon.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41FA392A-7AFB-8A22-29C8-50D732A60FE6}"/>
              </a:ext>
            </a:extLst>
          </p:cNvPr>
          <p:cNvCxnSpPr/>
          <p:nvPr/>
        </p:nvCxnSpPr>
        <p:spPr>
          <a:xfrm flipH="1">
            <a:off x="5796136" y="5269769"/>
            <a:ext cx="216024" cy="967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43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7367" y="260648"/>
            <a:ext cx="904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00AFDB"/>
                </a:solidFill>
              </a:rPr>
              <a:t>Oppsummering fra diabetesskjema som limes inn i journal eller henvisning ved å trykke </a:t>
            </a:r>
            <a:r>
              <a:rPr lang="nb-NO" sz="2400" b="1" dirty="0" err="1">
                <a:solidFill>
                  <a:srgbClr val="00AFDB"/>
                </a:solidFill>
              </a:rPr>
              <a:t>ctrl</a:t>
            </a:r>
            <a:r>
              <a:rPr lang="nb-NO" sz="2400" b="1" dirty="0">
                <a:solidFill>
                  <a:srgbClr val="00AFDB"/>
                </a:solidFill>
              </a:rPr>
              <a:t> +v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323528" y="1124745"/>
            <a:ext cx="864096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E1E28F3-BAAE-9CA9-ECB1-BBCFF57907E4}"/>
              </a:ext>
            </a:extLst>
          </p:cNvPr>
          <p:cNvSpPr txBox="1"/>
          <p:nvPr/>
        </p:nvSpPr>
        <p:spPr>
          <a:xfrm>
            <a:off x="1259632" y="19888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Dette for å slippe dobbeltføring og at dagens aktivitet i diabetesskjema er dokumentert i journalen. Så kan man skrive eventuelle andre opplysninger fra konsultasjonen under oppsummeringen.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171431E-15B3-8297-DD2D-6B9FE5C92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75"/>
          <a:stretch/>
        </p:blipFill>
        <p:spPr>
          <a:xfrm>
            <a:off x="-203" y="3837418"/>
            <a:ext cx="9246441" cy="16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9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5ECDC6-CB14-27F2-9015-29DEE2A6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/>
              <a:t>Diabetesrapporter</a:t>
            </a:r>
            <a:r>
              <a:rPr lang="en-US" sz="2800" b="1" dirty="0"/>
              <a:t> i </a:t>
            </a:r>
            <a:r>
              <a:rPr lang="en-US" sz="2800" b="1" dirty="0" err="1"/>
              <a:t>Tjenesteportal</a:t>
            </a:r>
            <a:r>
              <a:rPr lang="en-US" sz="2800" b="1" dirty="0"/>
              <a:t> for </a:t>
            </a:r>
            <a:r>
              <a:rPr lang="en-US" sz="2800" b="1" dirty="0" err="1"/>
              <a:t>helseaktører</a:t>
            </a:r>
            <a:endParaRPr lang="en-US" sz="28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AD7CEA-43B4-6FB5-1FE0-ABB704F58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dirty="0"/>
              <a:t>Norsk diabetesregister for voksne tilgjengeliggjør data fra Noklus diabetesskjema i Tjenesteportal for helseaktører </a:t>
            </a:r>
            <a:r>
              <a:rPr lang="nb-NO" sz="2400" u="sng" dirty="0">
                <a:hlinkClick r:id="rId2"/>
              </a:rPr>
              <a:t>https://internett-portal.helsedirektoratet.no/</a:t>
            </a:r>
            <a:r>
              <a:rPr lang="nb-NO" sz="2400" dirty="0"/>
              <a:t>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Portalen gir fastlegen</a:t>
            </a:r>
            <a:r>
              <a:rPr lang="nb-NO" sz="2400" dirty="0"/>
              <a:t>:</a:t>
            </a:r>
          </a:p>
          <a:p>
            <a:pPr lvl="0"/>
            <a:r>
              <a:rPr lang="nb-NO" sz="2400" dirty="0"/>
              <a:t>Oversikt over kvaliteten i egen praksis </a:t>
            </a:r>
          </a:p>
          <a:p>
            <a:pPr lvl="0"/>
            <a:r>
              <a:rPr lang="nb-NO" sz="2400" dirty="0"/>
              <a:t>Sammenligning med andre praksiser (benchmarking)</a:t>
            </a:r>
          </a:p>
          <a:p>
            <a:pPr lvl="0"/>
            <a:r>
              <a:rPr lang="nb-NO" sz="2400" dirty="0"/>
              <a:t>Tidligere års rapporter samlet på ett sted (unike tilbakemeldingsrapporter)</a:t>
            </a:r>
          </a:p>
          <a:p>
            <a:pPr marL="0" lv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Løsningen gir et oppdatert og helhetlig bilde av diabetesbehandlingen i egen praksis, og legger til rette for systematisk kvalitetsforbedring.</a:t>
            </a:r>
          </a:p>
          <a:p>
            <a:pPr marL="0" lv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4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1CBC9-D55E-4D20-A02F-31AD5FAFE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15" y="857251"/>
            <a:ext cx="9143985" cy="51434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191283-8D3A-48D8-894B-F0C60890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56" y="1656647"/>
            <a:ext cx="2905809" cy="3544707"/>
          </a:xfrm>
        </p:spPr>
        <p:txBody>
          <a:bodyPr>
            <a:normAutofit/>
          </a:bodyPr>
          <a:lstStyle/>
          <a:p>
            <a:pPr algn="r"/>
            <a:r>
              <a:rPr lang="nb-NO" sz="2775" b="1" dirty="0">
                <a:solidFill>
                  <a:srgbClr val="FFFFFF"/>
                </a:solidFill>
              </a:rPr>
              <a:t>Kunder som har installert  diabetesskjemaet i Medrave får tilgang til Medrave sine diabetesrapporter.</a:t>
            </a:r>
            <a:br>
              <a:rPr lang="nb-NO" sz="2775" b="1" dirty="0">
                <a:solidFill>
                  <a:srgbClr val="FFFFFF"/>
                </a:solidFill>
              </a:rPr>
            </a:br>
            <a:endParaRPr lang="en-US" sz="2775" b="1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57175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2CC785-CC79-4193-B9D1-67E754A2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5" y="1656647"/>
            <a:ext cx="4308514" cy="35447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nb-NO" sz="1500" i="1">
                <a:solidFill>
                  <a:srgbClr val="FFFFFF"/>
                </a:solidFill>
              </a:rPr>
            </a:br>
            <a:r>
              <a:rPr lang="nb-NO" sz="1500">
                <a:solidFill>
                  <a:srgbClr val="FFFFFF"/>
                </a:solidFill>
              </a:rPr>
              <a:t>Rapportene gjør det mulig å hente ut statistikk på pasient- og /eller legekontornivå på </a:t>
            </a:r>
            <a:r>
              <a:rPr lang="en-US" sz="1500">
                <a:solidFill>
                  <a:srgbClr val="FFFFFF"/>
                </a:solidFill>
              </a:rPr>
              <a:t>kliniske indikatorer som er relevant for diabetesoppfølgingen</a:t>
            </a:r>
            <a:br>
              <a:rPr lang="nb-NO" sz="1500">
                <a:solidFill>
                  <a:srgbClr val="FFFFFF"/>
                </a:solidFill>
              </a:rPr>
            </a:b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93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ED00B17-C546-5F92-0ECD-664CD007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7199784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1782306-4104-DAF2-64B7-7B081DD8A9B1}"/>
              </a:ext>
            </a:extLst>
          </p:cNvPr>
          <p:cNvSpPr txBox="1"/>
          <p:nvPr/>
        </p:nvSpPr>
        <p:spPr>
          <a:xfrm>
            <a:off x="179512" y="2018068"/>
            <a:ext cx="1872208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Klikk på knappen «Medrave-rapporter» inne i diabetesskjemaet.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 man ikke får tilgang, kontakt Medrave på 33311878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6189D064-F6EF-77C3-01F6-389132B5B694}"/>
              </a:ext>
            </a:extLst>
          </p:cNvPr>
          <p:cNvCxnSpPr>
            <a:cxnSpLocks/>
          </p:cNvCxnSpPr>
          <p:nvPr/>
        </p:nvCxnSpPr>
        <p:spPr>
          <a:xfrm flipV="1">
            <a:off x="683568" y="332656"/>
            <a:ext cx="1433637" cy="16854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86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87628D95-280F-97F9-C3FB-989E2DCC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6913"/>
            <a:ext cx="1971675" cy="2547937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Velg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innlogging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nb-NO" sz="1800" kern="1200" dirty="0">
                <a:solidFill>
                  <a:srgbClr val="FFFFFF"/>
                </a:solidFill>
                <a:latin typeface="Calibri" panose="020F0502020204030204" pitchFamily="34" charset="0"/>
                <a:cs typeface="+mj-cs"/>
              </a:rPr>
              <a:t>En</a:t>
            </a:r>
            <a:r>
              <a:rPr lang="nb-NO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nb-NO" sz="1800" dirty="0">
                <a:solidFill>
                  <a:srgbClr val="FFFFFF"/>
                </a:solidFill>
                <a:latin typeface="Calibri" panose="020F0502020204030204" pitchFamily="34" charset="0"/>
              </a:rPr>
              <a:t>kan da velge </a:t>
            </a:r>
            <a:r>
              <a:rPr lang="nb-NO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buypass</a:t>
            </a:r>
            <a:r>
              <a:rPr lang="nb-NO" sz="1800" dirty="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  <a:r>
              <a:rPr lang="nb-NO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bankID</a:t>
            </a:r>
            <a:r>
              <a:rPr lang="nb-NO" sz="1800" dirty="0">
                <a:solidFill>
                  <a:srgbClr val="FFFFFF"/>
                </a:solidFill>
                <a:latin typeface="Calibri" panose="020F0502020204030204" pitchFamily="34" charset="0"/>
              </a:rPr>
              <a:t> eller ID-Porten</a:t>
            </a:r>
            <a:r>
              <a:rPr lang="nb-NO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C054B2D-26FA-48D0-3C9C-A7F6D3318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269" y="771154"/>
            <a:ext cx="5067205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16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0A5330-1168-489B-A5B6-B4EA203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40" y="1236041"/>
            <a:ext cx="1956491" cy="133335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br>
              <a:rPr lang="nb-NO" sz="1200" b="1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r>
              <a:rPr lang="nb-NO" sz="2700" u="sng" dirty="0">
                <a:solidFill>
                  <a:srgbClr val="2C2C2C"/>
                </a:solidFill>
              </a:rPr>
              <a:t>Velg - Hovedmeny- </a:t>
            </a:r>
            <a:r>
              <a:rPr lang="nb-NO" sz="2700" u="sng">
                <a:solidFill>
                  <a:srgbClr val="2C2C2C"/>
                </a:solidFill>
              </a:rPr>
              <a:t>Rapporter- Sykdom- Diabetes- </a:t>
            </a:r>
            <a:r>
              <a:rPr lang="nb-NO" sz="2700" u="sng" dirty="0">
                <a:solidFill>
                  <a:srgbClr val="2C2C2C"/>
                </a:solidFill>
              </a:rPr>
              <a:t>P</a:t>
            </a:r>
            <a:r>
              <a:rPr lang="nb-NO" sz="2700" u="sng">
                <a:solidFill>
                  <a:srgbClr val="2C2C2C"/>
                </a:solidFill>
              </a:rPr>
              <a:t>asientliste</a:t>
            </a:r>
            <a:endParaRPr lang="en-US" sz="2700" u="sng" dirty="0">
              <a:solidFill>
                <a:srgbClr val="2C2C2C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5050" y="1220724"/>
            <a:ext cx="6096762" cy="42931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32FF156-0FD1-4F7C-ADD1-ABE4DDA8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1" b="1"/>
          <a:stretch/>
        </p:blipFill>
        <p:spPr>
          <a:xfrm>
            <a:off x="3124994" y="1564154"/>
            <a:ext cx="5372417" cy="3606249"/>
          </a:xfrm>
          <a:prstGeom prst="rect">
            <a:avLst/>
          </a:prstGeom>
          <a:effectLst/>
        </p:spPr>
      </p:pic>
      <p:sp>
        <p:nvSpPr>
          <p:cNvPr id="5" name="Stjerne: 5 tagger 4">
            <a:extLst>
              <a:ext uri="{FF2B5EF4-FFF2-40B4-BE49-F238E27FC236}">
                <a16:creationId xmlns:a16="http://schemas.microsoft.com/office/drawing/2014/main" id="{BBE71563-3F41-450A-8530-5ACA6C45BC3F}"/>
              </a:ext>
            </a:extLst>
          </p:cNvPr>
          <p:cNvSpPr/>
          <p:nvPr/>
        </p:nvSpPr>
        <p:spPr>
          <a:xfrm>
            <a:off x="5006119" y="2129868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tjerne: 5 tagger 9">
            <a:extLst>
              <a:ext uri="{FF2B5EF4-FFF2-40B4-BE49-F238E27FC236}">
                <a16:creationId xmlns:a16="http://schemas.microsoft.com/office/drawing/2014/main" id="{53DD1FD6-2F2D-4D44-86AC-5B87103FA5A4}"/>
              </a:ext>
            </a:extLst>
          </p:cNvPr>
          <p:cNvSpPr/>
          <p:nvPr/>
        </p:nvSpPr>
        <p:spPr>
          <a:xfrm>
            <a:off x="6519814" y="2392640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tjerne: 5 tagger 11">
            <a:extLst>
              <a:ext uri="{FF2B5EF4-FFF2-40B4-BE49-F238E27FC236}">
                <a16:creationId xmlns:a16="http://schemas.microsoft.com/office/drawing/2014/main" id="{06EF7A29-0DCC-4CC1-9D3B-7137686BE59D}"/>
              </a:ext>
            </a:extLst>
          </p:cNvPr>
          <p:cNvSpPr/>
          <p:nvPr/>
        </p:nvSpPr>
        <p:spPr>
          <a:xfrm>
            <a:off x="8090555" y="33952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tjerne: 5 tagger 14">
            <a:extLst>
              <a:ext uri="{FF2B5EF4-FFF2-40B4-BE49-F238E27FC236}">
                <a16:creationId xmlns:a16="http://schemas.microsoft.com/office/drawing/2014/main" id="{C3753A94-C638-4252-8EB2-D39E633CC193}"/>
              </a:ext>
            </a:extLst>
          </p:cNvPr>
          <p:cNvSpPr/>
          <p:nvPr/>
        </p:nvSpPr>
        <p:spPr>
          <a:xfrm>
            <a:off x="3642767" y="18977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73AC9E-C2F6-4713-9379-FA147241B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46"/>
          <a:stretch/>
        </p:blipFill>
        <p:spPr>
          <a:xfrm>
            <a:off x="15" y="857258"/>
            <a:ext cx="9143985" cy="376102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9EF009F-4FCB-4243-A26F-BAC26A78247D}"/>
              </a:ext>
            </a:extLst>
          </p:cNvPr>
          <p:cNvSpPr txBox="1"/>
          <p:nvPr/>
        </p:nvSpPr>
        <p:spPr>
          <a:xfrm>
            <a:off x="169683" y="4963266"/>
            <a:ext cx="71690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pasientliste kommer det opp en oversikt over alle pasienter med diabetes på legekontoret. I menyen til venstre kan det gjøres noen innstillinger for å filtrere listen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neste bilde for hva det kan filtreres på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643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6BA723-095A-4932-848E-81BA0DEC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4" y="4676072"/>
            <a:ext cx="556955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nb-NO" sz="3000" dirty="0">
                <a:solidFill>
                  <a:srgbClr val="FFFFFF"/>
                </a:solidFill>
              </a:rPr>
              <a:t>Det kan filtreres på diabetes type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8728497-8953-416D-86E6-3EFD393CC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B9C8B6AC-847E-4178-91A0-90989B576BD3}"/>
              </a:ext>
            </a:extLst>
          </p:cNvPr>
          <p:cNvCxnSpPr/>
          <p:nvPr/>
        </p:nvCxnSpPr>
        <p:spPr>
          <a:xfrm flipH="1" flipV="1">
            <a:off x="897903" y="2978281"/>
            <a:ext cx="459557" cy="1880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5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 err="1">
                <a:solidFill>
                  <a:srgbClr val="00AFDB"/>
                </a:solidFill>
              </a:rPr>
              <a:t>Noklus</a:t>
            </a:r>
            <a:r>
              <a:rPr lang="nb-NO" b="1" dirty="0">
                <a:solidFill>
                  <a:srgbClr val="00AFDB"/>
                </a:solidFill>
              </a:rPr>
              <a:t>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Sterk anbefaling i nasjonal faglig retningslinje for diabetes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Egen takst for oppstart og bruk</a:t>
            </a:r>
            <a:b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(100 og 105)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430415"/>
            <a:ext cx="6973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Filminspirasjon fra legekontor på Askøy-diabetes årskontroll satt i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https://www.youtube.com/watch?v=kySq2LGtv1Y&amp;t=1s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3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770E28-9897-4004-991D-C7D8229C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Det kan filtreres på tidsintervall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6D0A0C7-C0A8-4964-9925-97A2B51B7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30A66098-1CEE-424F-A38A-5785E07F8017}"/>
              </a:ext>
            </a:extLst>
          </p:cNvPr>
          <p:cNvCxnSpPr>
            <a:cxnSpLocks/>
          </p:cNvCxnSpPr>
          <p:nvPr/>
        </p:nvCxnSpPr>
        <p:spPr>
          <a:xfrm flipH="1" flipV="1">
            <a:off x="912044" y="3865006"/>
            <a:ext cx="254524" cy="1078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B4639F97-5A2A-B8E3-95C8-59B4A970A1EE}"/>
              </a:ext>
            </a:extLst>
          </p:cNvPr>
          <p:cNvSpPr/>
          <p:nvPr/>
        </p:nvSpPr>
        <p:spPr>
          <a:xfrm>
            <a:off x="827584" y="5760720"/>
            <a:ext cx="4608512" cy="6926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Det anbefales å endre søket på tidsintervall, til de 3 siste årene, siden diagnosesetting kan være varierende. </a:t>
            </a:r>
          </a:p>
        </p:txBody>
      </p:sp>
    </p:spTree>
    <p:extLst>
      <p:ext uri="{BB962C8B-B14F-4D97-AF65-F5344CB8AC3E}">
        <p14:creationId xmlns:p14="http://schemas.microsoft.com/office/powerpoint/2010/main" val="3873882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89F2E9-B7F2-479E-A9E1-D70163C9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006" y="4733909"/>
            <a:ext cx="4687124" cy="81918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lege (eier av fastlegelisten)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64E6DA2-0ECF-4430-ADBE-905883A58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47235A4-0CB3-406B-99CB-AC186AF3A318}"/>
              </a:ext>
            </a:extLst>
          </p:cNvPr>
          <p:cNvCxnSpPr>
            <a:cxnSpLocks/>
          </p:cNvCxnSpPr>
          <p:nvPr/>
        </p:nvCxnSpPr>
        <p:spPr>
          <a:xfrm flipH="1" flipV="1">
            <a:off x="1046377" y="4372138"/>
            <a:ext cx="742359" cy="361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38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 descr="Et bilde som inneholder datamaskin, innendørs, overvåke, tastatur&#10;&#10;Automatisk generert beskrivelse">
            <a:extLst>
              <a:ext uri="{FF2B5EF4-FFF2-40B4-BE49-F238E27FC236}">
                <a16:creationId xmlns:a16="http://schemas.microsoft.com/office/drawing/2014/main" id="{B80C0139-AD17-4D4A-815E-0B17A4853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tel 1">
            <a:extLst>
              <a:ext uri="{FF2B5EF4-FFF2-40B4-BE49-F238E27FC236}">
                <a16:creationId xmlns:a16="http://schemas.microsoft.com/office/drawing/2014/main" id="{39179264-1F63-4A9C-ADB1-6D455430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3" y="4675585"/>
            <a:ext cx="5613797" cy="94892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kjønn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6263FAF-E832-45D1-9BB3-952F4649EF22}"/>
              </a:ext>
            </a:extLst>
          </p:cNvPr>
          <p:cNvCxnSpPr>
            <a:cxnSpLocks/>
          </p:cNvCxnSpPr>
          <p:nvPr/>
        </p:nvCxnSpPr>
        <p:spPr>
          <a:xfrm flipH="1" flipV="1">
            <a:off x="933254" y="4122241"/>
            <a:ext cx="240383" cy="683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611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EE2544D-22D0-4802-807D-EF9391B4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Her kan du sette grenseverdier for de ulike indikatorene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7" name="Plassholder for innhold 6" descr="Et bilde som inneholder datamaskin, innendørs, skjermbilde, bærbar PC&#10;&#10;Automatisk generert beskrivelse">
            <a:extLst>
              <a:ext uri="{FF2B5EF4-FFF2-40B4-BE49-F238E27FC236}">
                <a16:creationId xmlns:a16="http://schemas.microsoft.com/office/drawing/2014/main" id="{8F0215E9-574D-4298-85D4-AB175565B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01" r="-1" b="24809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64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B379A-329A-4F00-BC0A-122A9BEE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039916"/>
            <a:ext cx="8183880" cy="48006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2400" dirty="0"/>
              <a:t>Her kan du sortere de ulike indikatorene i stigende/synkende rekkefølge</a:t>
            </a:r>
            <a:endParaRPr lang="en-US" sz="2400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A5FF7D5-30A5-4482-92FF-E56F5E0F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6" r="1496"/>
          <a:stretch/>
        </p:blipFill>
        <p:spPr>
          <a:xfrm>
            <a:off x="480060" y="1337311"/>
            <a:ext cx="8183880" cy="362759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4573DF5C-F03A-429C-BDBF-3EB8B39EC3FD}"/>
              </a:ext>
            </a:extLst>
          </p:cNvPr>
          <p:cNvCxnSpPr>
            <a:cxnSpLocks/>
          </p:cNvCxnSpPr>
          <p:nvPr/>
        </p:nvCxnSpPr>
        <p:spPr>
          <a:xfrm flipV="1">
            <a:off x="6638827" y="1790504"/>
            <a:ext cx="318155" cy="3249411"/>
          </a:xfrm>
          <a:prstGeom prst="straightConnector1">
            <a:avLst/>
          </a:prstGeom>
          <a:ln w="2222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50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A44DC371-2831-480B-ACCC-408EB9F01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" r="3" b="4463"/>
          <a:stretch/>
        </p:blipFill>
        <p:spPr>
          <a:xfrm>
            <a:off x="147638" y="987389"/>
            <a:ext cx="8848725" cy="4755303"/>
          </a:xfrm>
          <a:prstGeom prst="rect">
            <a:avLst/>
          </a:prstGeom>
        </p:spPr>
      </p:pic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C01C8B19-9A2A-4E1B-8926-C24542121E9F}"/>
              </a:ext>
            </a:extLst>
          </p:cNvPr>
          <p:cNvCxnSpPr>
            <a:cxnSpLocks/>
          </p:cNvCxnSpPr>
          <p:nvPr/>
        </p:nvCxnSpPr>
        <p:spPr>
          <a:xfrm flipH="1" flipV="1">
            <a:off x="7183226" y="1988468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6A4A125-F6E0-4BE8-8B45-CB6F78D81B1B}"/>
              </a:ext>
            </a:extLst>
          </p:cNvPr>
          <p:cNvSpPr txBox="1"/>
          <p:nvPr/>
        </p:nvSpPr>
        <p:spPr>
          <a:xfrm>
            <a:off x="6128947" y="5038246"/>
            <a:ext cx="30574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Klikk på «lynet» bak verdien for å se utvikling over tid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492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C374FC5-0CC9-4304-950C-DD98D9DC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93" b="3415"/>
          <a:stretch/>
        </p:blipFill>
        <p:spPr>
          <a:xfrm>
            <a:off x="15" y="858211"/>
            <a:ext cx="9099000" cy="4968000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5291B28-B06E-4C19-A0AE-F020003E2A84}"/>
              </a:ext>
            </a:extLst>
          </p:cNvPr>
          <p:cNvCxnSpPr>
            <a:cxnSpLocks/>
          </p:cNvCxnSpPr>
          <p:nvPr/>
        </p:nvCxnSpPr>
        <p:spPr>
          <a:xfrm flipH="1" flipV="1">
            <a:off x="4920793" y="2108659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4D0F6E1-8ACF-4D3C-8952-1145B8AA6339}"/>
              </a:ext>
            </a:extLst>
          </p:cNvPr>
          <p:cNvSpPr txBox="1"/>
          <p:nvPr/>
        </p:nvSpPr>
        <p:spPr>
          <a:xfrm>
            <a:off x="2927022" y="5121352"/>
            <a:ext cx="52460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 å sortere på siste konsultasjon med diagnosen diabetes kan man få en bedre oversikt på hvem som ikke har vært inne til årskontroll (</a:t>
            </a:r>
            <a:r>
              <a:rPr kumimoji="0" lang="nb-NO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evt</a:t>
            </a:r>
            <a:r>
              <a:rPr kumimoji="0" lang="nb-NO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andre kontroller)slik de burde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573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Skriv ut">
            <a:extLst>
              <a:ext uri="{FF2B5EF4-FFF2-40B4-BE49-F238E27FC236}">
                <a16:creationId xmlns:a16="http://schemas.microsoft.com/office/drawing/2014/main" id="{86369E94-254A-4339-AA0E-663F35CFDD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6978" y="1696588"/>
            <a:ext cx="1660226" cy="1660226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18D238-2561-4475-B27F-5A5DCBAD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8" y="3429000"/>
            <a:ext cx="6691254" cy="1284979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5550"/>
              <a:t>Utskrift av pasientliste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93D1DF-6EDD-4B41-8406-8B8C64A3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7" y="4713979"/>
            <a:ext cx="5490974" cy="56487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Listen kan skrives ut både på papir og overføres til excel.</a:t>
            </a:r>
          </a:p>
        </p:txBody>
      </p:sp>
    </p:spTree>
    <p:extLst>
      <p:ext uri="{BB962C8B-B14F-4D97-AF65-F5344CB8AC3E}">
        <p14:creationId xmlns:p14="http://schemas.microsoft.com/office/powerpoint/2010/main" val="1864873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Fordeler med diabetesskjema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229600" cy="4601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Enklere å holde oversikt over: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behandling av diabetes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Ferdig journalnotat v/ årskontroll-ingen dobbeltføring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Notatet kan brukes ved henvisning til spesialist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Følger nasjonale faglige retningslinjers anbefaling for årskontroller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Diabetesrapporter i Tjenesteportal for helseaktører.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942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6950"/>
          </a:xfrm>
        </p:spPr>
        <p:txBody>
          <a:bodyPr>
            <a:no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Takst for bruk av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323528" y="2708920"/>
            <a:ext cx="8229600" cy="3942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105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For førstegangsutfylling og innsending av opplysninger  til Norsk diabetesregister for voksne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nb-N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100</a:t>
            </a:r>
            <a:r>
              <a:rPr lang="nb-NO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Andre og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senere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gangs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utfylling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av Noklus diabetes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skjema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nb-N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11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ma\AppData\Local\Microsoft\Windows\Temporary Internet Files\Content.IE5\EPA970SI\MP9004223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96752"/>
            <a:ext cx="72253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Alle pasienter som har fått diagnosekode</a:t>
            </a:r>
            <a:br>
              <a:rPr lang="nb-NO" b="1" dirty="0"/>
            </a:br>
            <a:r>
              <a:rPr lang="nb-NO" b="1" u="sng" dirty="0"/>
              <a:t>T89 eller T90 </a:t>
            </a:r>
            <a:r>
              <a:rPr lang="nb-NO" b="1" dirty="0"/>
              <a:t>aktiverer en knapp i </a:t>
            </a:r>
            <a:r>
              <a:rPr lang="nb-NO" b="1" dirty="0" err="1"/>
              <a:t>Webmed</a:t>
            </a:r>
            <a:r>
              <a:rPr lang="nb-NO" b="1" dirty="0"/>
              <a:t> som gjør at diabetesskjema kan åpnes.</a:t>
            </a:r>
          </a:p>
        </p:txBody>
      </p:sp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 kildebil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5" y="1804175"/>
            <a:ext cx="5958151" cy="4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-41417" y="849385"/>
            <a:ext cx="9036496" cy="107099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AFDB"/>
                </a:solidFill>
              </a:rPr>
              <a:t>2-4 ganger høyere odds for å få undersøkt </a:t>
            </a:r>
            <a:br>
              <a:rPr lang="nb-NO" sz="3600" dirty="0">
                <a:solidFill>
                  <a:srgbClr val="00AFDB"/>
                </a:solidFill>
              </a:rPr>
            </a:br>
            <a:r>
              <a:rPr lang="nb-NO" sz="3600" dirty="0">
                <a:solidFill>
                  <a:srgbClr val="00AFDB"/>
                </a:solidFill>
              </a:rPr>
              <a:t>urin, føtter og øyne hos fastleger som bruker </a:t>
            </a:r>
            <a:r>
              <a:rPr lang="nb-NO" sz="3600" dirty="0" err="1">
                <a:solidFill>
                  <a:srgbClr val="00AFDB"/>
                </a:solidFill>
              </a:rPr>
              <a:t>Noklus</a:t>
            </a:r>
            <a:r>
              <a:rPr lang="nb-NO" sz="3600" dirty="0">
                <a:solidFill>
                  <a:srgbClr val="00AFDB"/>
                </a:solidFill>
              </a:rPr>
              <a:t> diabetesskjema*</a:t>
            </a:r>
            <a:br>
              <a:rPr lang="nb-NO" sz="2800" dirty="0">
                <a:solidFill>
                  <a:prstClr val="white"/>
                </a:solidFill>
              </a:rPr>
            </a:b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16428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nb-NO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795653" y="5997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white">
                    <a:lumMod val="75000"/>
                  </a:prstClr>
                </a:solidFill>
                <a:latin typeface="Freestyle Script" panose="030804020302050B0404" pitchFamily="66" charset="0"/>
              </a:rPr>
              <a:t>Åsne Bakke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43" y="5849044"/>
            <a:ext cx="1093577" cy="2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E28791-A750-4516-9CD3-DED829E67DF2}"/>
              </a:ext>
            </a:extLst>
          </p:cNvPr>
          <p:cNvSpPr txBox="1"/>
          <p:nvPr/>
        </p:nvSpPr>
        <p:spPr>
          <a:xfrm>
            <a:off x="0" y="635837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*ROSA4 studien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E14B6A-A1BE-4552-9099-08785A6DA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906" y="2715397"/>
            <a:ext cx="3247058" cy="22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457200" y="1738471"/>
            <a:ext cx="7949299" cy="327579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b="1" dirty="0"/>
              <a:t>Kontakt og support:</a:t>
            </a:r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Teknisk support: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Medrave AS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</a:t>
            </a:r>
            <a:r>
              <a:rPr lang="en-US" dirty="0"/>
              <a:t>33 31 18 78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E-post: </a:t>
            </a:r>
            <a:r>
              <a:rPr lang="en-US" dirty="0">
                <a:hlinkClick r:id="rId3"/>
              </a:rPr>
              <a:t>support@medrave.com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innspill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Norsk diabetesregister for voksne/Noklus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55 97 95 00, tast 2 (mandag- fredag klokken 08-15)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E-post: </a:t>
            </a:r>
            <a:r>
              <a:rPr lang="nb-NO" dirty="0">
                <a:hlinkClick r:id="rId4"/>
              </a:rPr>
              <a:t>noklus@noklus.no</a:t>
            </a: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439FE36-A9A9-8ABB-5D20-8C008558A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3255136" cy="1700808"/>
          </a:xfrm>
          <a:prstGeom prst="rect">
            <a:avLst/>
          </a:prstGeom>
          <a:noFill/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8A6D1753-8CA9-8793-44E5-6945F40A5A1D}"/>
              </a:ext>
            </a:extLst>
          </p:cNvPr>
          <p:cNvSpPr txBox="1">
            <a:spLocks/>
          </p:cNvSpPr>
          <p:nvPr/>
        </p:nvSpPr>
        <p:spPr>
          <a:xfrm>
            <a:off x="457200" y="333362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AFD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Praktiske opplysninger</a:t>
            </a:r>
          </a:p>
        </p:txBody>
      </p:sp>
    </p:spTree>
    <p:extLst>
      <p:ext uri="{BB962C8B-B14F-4D97-AF65-F5344CB8AC3E}">
        <p14:creationId xmlns:p14="http://schemas.microsoft.com/office/powerpoint/2010/main" val="26554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5">
            <a:extLst>
              <a:ext uri="{FF2B5EF4-FFF2-40B4-BE49-F238E27FC236}">
                <a16:creationId xmlns:a16="http://schemas.microsoft.com/office/drawing/2014/main" id="{03BA072E-8201-48AB-8E69-3CC9887A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997" y="68263"/>
            <a:ext cx="8172006" cy="672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programvare, Nettside, Dataikon&#10;&#10;Automatisk generert beskrivelse">
            <a:extLst>
              <a:ext uri="{FF2B5EF4-FFF2-40B4-BE49-F238E27FC236}">
                <a16:creationId xmlns:a16="http://schemas.microsoft.com/office/drawing/2014/main" id="{A5627C71-9BB8-E5C1-3C75-EF7078B5E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289078"/>
            <a:ext cx="8963025" cy="4279844"/>
          </a:xfrm>
          <a:prstGeom prst="rect">
            <a:avLst/>
          </a:prstGeo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F0BC693-488F-F76C-A251-D07EA177C83D}"/>
              </a:ext>
            </a:extLst>
          </p:cNvPr>
          <p:cNvSpPr/>
          <p:nvPr/>
        </p:nvSpPr>
        <p:spPr>
          <a:xfrm>
            <a:off x="5724128" y="5013176"/>
            <a:ext cx="1872208" cy="11114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Noklus-knappen blir synlig når du åpner en diabetespasient med diagnosekode </a:t>
            </a: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 T89 eller T90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B1514F67-6F35-54CE-E29E-9E1080870464}"/>
              </a:ext>
            </a:extLst>
          </p:cNvPr>
          <p:cNvCxnSpPr/>
          <p:nvPr/>
        </p:nvCxnSpPr>
        <p:spPr>
          <a:xfrm flipV="1">
            <a:off x="7236296" y="1916832"/>
            <a:ext cx="576064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B60DF0FF-242D-F54C-DBEF-6FF1DB8E69C8}"/>
              </a:ext>
            </a:extLst>
          </p:cNvPr>
          <p:cNvCxnSpPr/>
          <p:nvPr/>
        </p:nvCxnSpPr>
        <p:spPr>
          <a:xfrm flipV="1">
            <a:off x="7236296" y="1844824"/>
            <a:ext cx="576064" cy="31683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F5C1E3FE-B58F-05CD-7B0A-1CE20D0A5D45}"/>
              </a:ext>
            </a:extLst>
          </p:cNvPr>
          <p:cNvCxnSpPr/>
          <p:nvPr/>
        </p:nvCxnSpPr>
        <p:spPr>
          <a:xfrm flipV="1">
            <a:off x="7236296" y="1844824"/>
            <a:ext cx="576064" cy="30963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99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DFAF87E-5005-EB46-9DD5-EECF38EC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DF4A4D6-A589-DA94-BF03-012B2C871B8F}"/>
              </a:ext>
            </a:extLst>
          </p:cNvPr>
          <p:cNvSpPr/>
          <p:nvPr/>
        </p:nvSpPr>
        <p:spPr>
          <a:xfrm>
            <a:off x="5076056" y="4365104"/>
            <a:ext cx="3024336" cy="5760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Slik ser skjema ut når du åpner det. </a:t>
            </a:r>
          </a:p>
        </p:txBody>
      </p:sp>
    </p:spTree>
    <p:extLst>
      <p:ext uri="{BB962C8B-B14F-4D97-AF65-F5344CB8AC3E}">
        <p14:creationId xmlns:p14="http://schemas.microsoft.com/office/powerpoint/2010/main" val="244024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1D5E860-F1C8-79D1-0212-A6547FA03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7F47779-2AE5-6756-51DE-FC80C26711EA}"/>
              </a:ext>
            </a:extLst>
          </p:cNvPr>
          <p:cNvSpPr/>
          <p:nvPr/>
        </p:nvSpPr>
        <p:spPr>
          <a:xfrm>
            <a:off x="2627784" y="3140968"/>
            <a:ext cx="4320480" cy="5760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chemeClr val="tx1"/>
                </a:solidFill>
              </a:rPr>
              <a:t>Opplysninger lagt inn i </a:t>
            </a:r>
            <a:r>
              <a:rPr lang="nb-NO" sz="1400" u="sng" dirty="0">
                <a:solidFill>
                  <a:schemeClr val="tx1"/>
                </a:solidFill>
              </a:rPr>
              <a:t>årskontroll</a:t>
            </a:r>
            <a:r>
              <a:rPr lang="nb-NO" sz="1400" dirty="0">
                <a:solidFill>
                  <a:schemeClr val="tx1"/>
                </a:solidFill>
              </a:rPr>
              <a:t> blankes ut</a:t>
            </a:r>
          </a:p>
          <a:p>
            <a:r>
              <a:rPr lang="nb-NO" sz="1400" dirty="0">
                <a:solidFill>
                  <a:schemeClr val="tx1"/>
                </a:solidFill>
              </a:rPr>
              <a:t>1. januar hver år, med unntak av røykestatus/øyelege</a:t>
            </a:r>
            <a:endParaRPr lang="nb-NO" dirty="0">
              <a:solidFill>
                <a:schemeClr val="tx1"/>
              </a:solidFill>
            </a:endParaRP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5F6250B9-02B3-35C4-BA53-EEDFCF63B8D2}"/>
              </a:ext>
            </a:extLst>
          </p:cNvPr>
          <p:cNvCxnSpPr>
            <a:cxnSpLocks/>
          </p:cNvCxnSpPr>
          <p:nvPr/>
        </p:nvCxnSpPr>
        <p:spPr>
          <a:xfrm flipH="1" flipV="1">
            <a:off x="971600" y="1772816"/>
            <a:ext cx="1800200" cy="1512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1C364049-9B3E-4DFF-2EEE-B7A57E9EEE38}"/>
              </a:ext>
            </a:extLst>
          </p:cNvPr>
          <p:cNvSpPr/>
          <p:nvPr/>
        </p:nvSpPr>
        <p:spPr>
          <a:xfrm>
            <a:off x="6732240" y="5229200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Liste over årskontroller fra tidligere år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7B06CF62-43AC-2004-7AE9-2C7043F55296}"/>
              </a:ext>
            </a:extLst>
          </p:cNvPr>
          <p:cNvCxnSpPr>
            <a:stCxn id="11" idx="0"/>
          </p:cNvCxnSpPr>
          <p:nvPr/>
        </p:nvCxnSpPr>
        <p:spPr>
          <a:xfrm flipV="1">
            <a:off x="7740352" y="764704"/>
            <a:ext cx="432048" cy="4464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91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14BF8AE-A46F-8F64-9588-FD1F95E5E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9FF43D4-105B-097E-F767-9AF14BDEE04A}"/>
              </a:ext>
            </a:extLst>
          </p:cNvPr>
          <p:cNvSpPr/>
          <p:nvPr/>
        </p:nvSpPr>
        <p:spPr>
          <a:xfrm>
            <a:off x="2627784" y="4365104"/>
            <a:ext cx="4608512" cy="720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Opplysninger lagt inn i «basis» og «komplikasjoner»</a:t>
            </a: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legges inn manuelt. Blir liggende til du evt. endrer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7881A305-EFC3-BD92-64DA-07C59A367B5C}"/>
              </a:ext>
            </a:extLst>
          </p:cNvPr>
          <p:cNvCxnSpPr>
            <a:cxnSpLocks/>
          </p:cNvCxnSpPr>
          <p:nvPr/>
        </p:nvCxnSpPr>
        <p:spPr>
          <a:xfrm flipH="1" flipV="1">
            <a:off x="720080" y="661358"/>
            <a:ext cx="4067944" cy="3703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386E073A-2A1B-79D1-2266-DBA060D68B24}"/>
              </a:ext>
            </a:extLst>
          </p:cNvPr>
          <p:cNvCxnSpPr>
            <a:cxnSpLocks/>
          </p:cNvCxnSpPr>
          <p:nvPr/>
        </p:nvCxnSpPr>
        <p:spPr>
          <a:xfrm flipV="1">
            <a:off x="5724128" y="1246448"/>
            <a:ext cx="576064" cy="3118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58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D9F37FD-0185-97B7-0F47-008101A08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9BB498-93CB-0049-E6D5-5584A8DDDF0B}"/>
              </a:ext>
            </a:extLst>
          </p:cNvPr>
          <p:cNvSpPr/>
          <p:nvPr/>
        </p:nvSpPr>
        <p:spPr>
          <a:xfrm>
            <a:off x="4139952" y="4653136"/>
            <a:ext cx="4248472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chemeClr val="tx1"/>
                </a:solidFill>
              </a:rPr>
              <a:t>Medikamenter må legges inn manuelt første gang og ved endring av medikamenter må også dette legges inn. 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47DB908B-8FC6-3535-8A6B-2E60F71B12C5}"/>
              </a:ext>
            </a:extLst>
          </p:cNvPr>
          <p:cNvCxnSpPr>
            <a:cxnSpLocks/>
          </p:cNvCxnSpPr>
          <p:nvPr/>
        </p:nvCxnSpPr>
        <p:spPr>
          <a:xfrm flipV="1">
            <a:off x="5364088" y="3140968"/>
            <a:ext cx="216024" cy="1512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F23A64E7-E8B4-4E82-A7EA-0903233CE428}"/>
              </a:ext>
            </a:extLst>
          </p:cNvPr>
          <p:cNvSpPr/>
          <p:nvPr/>
        </p:nvSpPr>
        <p:spPr>
          <a:xfrm>
            <a:off x="4860032" y="489450"/>
            <a:ext cx="1512168" cy="26515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AF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8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abfb82-ee52-4073-9dfa-8e2b8f98abcd">
      <Terms xmlns="http://schemas.microsoft.com/office/infopath/2007/PartnerControls"/>
    </lcf76f155ced4ddcb4097134ff3c332f>
    <TaxCatchAll xmlns="8f41fd04-dea6-4615-b87e-e375702bd7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722E183424354583722BCE1C545804" ma:contentTypeVersion="12" ma:contentTypeDescription="Opprett et nytt dokument." ma:contentTypeScope="" ma:versionID="2216fc2b81caa160d097302e91ffe9ca">
  <xsd:schema xmlns:xsd="http://www.w3.org/2001/XMLSchema" xmlns:xs="http://www.w3.org/2001/XMLSchema" xmlns:p="http://schemas.microsoft.com/office/2006/metadata/properties" xmlns:ns2="cdabfb82-ee52-4073-9dfa-8e2b8f98abcd" xmlns:ns3="8f41fd04-dea6-4615-b87e-e375702bd7e2" targetNamespace="http://schemas.microsoft.com/office/2006/metadata/properties" ma:root="true" ma:fieldsID="328fa484291182553747a09de15cb876" ns2:_="" ns3:_="">
    <xsd:import namespace="cdabfb82-ee52-4073-9dfa-8e2b8f98abcd"/>
    <xsd:import namespace="8f41fd04-dea6-4615-b87e-e375702bd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bfb82-ee52-4073-9dfa-8e2b8f98ab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70fa8840-2fdd-4eaa-9e17-41add528b3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1fd04-dea6-4615-b87e-e375702bd7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a6e2735-478f-4480-9289-5ac663da1f4b}" ma:internalName="TaxCatchAll" ma:showField="CatchAllData" ma:web="8f41fd04-dea6-4615-b87e-e375702bd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0AD452-29C3-43F0-AFEA-3282F4B68470}">
  <ds:schemaRefs>
    <ds:schemaRef ds:uri="http://schemas.microsoft.com/office/2006/metadata/properties"/>
    <ds:schemaRef ds:uri="http://schemas.microsoft.com/office/infopath/2007/PartnerControls"/>
    <ds:schemaRef ds:uri="cdabfb82-ee52-4073-9dfa-8e2b8f98abcd"/>
    <ds:schemaRef ds:uri="8f41fd04-dea6-4615-b87e-e375702bd7e2"/>
  </ds:schemaRefs>
</ds:datastoreItem>
</file>

<file path=customXml/itemProps2.xml><?xml version="1.0" encoding="utf-8"?>
<ds:datastoreItem xmlns:ds="http://schemas.openxmlformats.org/officeDocument/2006/customXml" ds:itemID="{2543685E-F07B-4289-9D66-8947F6B278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2B4778-A91F-447F-B603-C4067BBF344B}"/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780</Words>
  <Application>Microsoft Office PowerPoint</Application>
  <PresentationFormat>Skjermfremvisning (4:3)</PresentationFormat>
  <Paragraphs>93</Paragraphs>
  <Slides>31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Freestyle Script</vt:lpstr>
      <vt:lpstr>Times New Roman</vt:lpstr>
      <vt:lpstr>Wingdings</vt:lpstr>
      <vt:lpstr>Office-tema</vt:lpstr>
      <vt:lpstr>1_Office-tema</vt:lpstr>
      <vt:lpstr>PowerPoint-presentasjon</vt:lpstr>
      <vt:lpstr>Noklus diabetesskjema</vt:lpstr>
      <vt:lpstr>Alle pasienter som har fått diagnosekode T89 eller T90 aktiverer en knapp i Webmed som gjør at diabetesskjema kan åpnes.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Diabetesrapporter i Tjenesteportal for helseaktører</vt:lpstr>
      <vt:lpstr>Kunder som har installert  diabetesskjemaet i Medrave får tilgang til Medrave sine diabetesrapporter. </vt:lpstr>
      <vt:lpstr>PowerPoint-presentasjon</vt:lpstr>
      <vt:lpstr>Velg innlogging  En kan da velge buypass, bankID eller ID-Porten. </vt:lpstr>
      <vt:lpstr>      Velg - Hovedmeny- Rapporter- Sykdom- Diabetes- Pasientliste</vt:lpstr>
      <vt:lpstr>PowerPoint-presentasjon</vt:lpstr>
      <vt:lpstr>Det kan filtreres på diabetes type</vt:lpstr>
      <vt:lpstr>Det kan filtreres på tidsintervall</vt:lpstr>
      <vt:lpstr>Det kan filtreres på lege (eier av fastlegelisten)</vt:lpstr>
      <vt:lpstr>Det kan filtreres på kjønn</vt:lpstr>
      <vt:lpstr>Her kan du sette grenseverdier for de ulike indikatorene</vt:lpstr>
      <vt:lpstr>Her kan du sortere de ulike indikatorene i stigende/synkende rekkefølge</vt:lpstr>
      <vt:lpstr>PowerPoint-presentasjon</vt:lpstr>
      <vt:lpstr>PowerPoint-presentasjon</vt:lpstr>
      <vt:lpstr>Utskrift av pasientliste</vt:lpstr>
      <vt:lpstr>Fordeler med diabetesskjema </vt:lpstr>
      <vt:lpstr>Takst for bruk av diabetesskjema</vt:lpstr>
      <vt:lpstr>2-4 ganger høyere odds for å få undersøkt  urin, føtter og øyne hos fastleger som bruker Noklus diabetesskjema*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Janniche Ingebrigtsen</cp:lastModifiedBy>
  <cp:revision>160</cp:revision>
  <dcterms:created xsi:type="dcterms:W3CDTF">2013-08-08T11:33:56Z</dcterms:created>
  <dcterms:modified xsi:type="dcterms:W3CDTF">2026-04-10T11:02:45Z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0x010100DB722E183424354583722BCE1C545804</vt:lpwstr>
  </property>
  <property fmtid="{D5CDD505-2E9C-101B-9397-08002B2CF9AE}" pid="3" name="MediaServiceImageTags">
    <vt:lpwstr/>
  </property>
</Properties>
</file>