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5"/>
  </p:notesMasterIdLst>
  <p:sldIdLst>
    <p:sldId id="308" r:id="rId6"/>
    <p:sldId id="803" r:id="rId7"/>
    <p:sldId id="802" r:id="rId8"/>
    <p:sldId id="823" r:id="rId9"/>
    <p:sldId id="805" r:id="rId10"/>
    <p:sldId id="282" r:id="rId11"/>
    <p:sldId id="810" r:id="rId12"/>
    <p:sldId id="824" r:id="rId13"/>
    <p:sldId id="80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0DBFB0C-CBBB-4CA7-9DB8-B1E81F9C2865}">
          <p14:sldIdLst>
            <p14:sldId id="308"/>
            <p14:sldId id="803"/>
            <p14:sldId id="802"/>
            <p14:sldId id="823"/>
            <p14:sldId id="805"/>
            <p14:sldId id="282"/>
            <p14:sldId id="810"/>
            <p14:sldId id="824"/>
            <p14:sldId id="8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anne Fjeld Løvaas" initials="KFL" lastIdx="1" clrIdx="0">
    <p:extLst>
      <p:ext uri="{19B8F6BF-5375-455C-9EA6-DF929625EA0E}">
        <p15:presenceInfo xmlns:p15="http://schemas.microsoft.com/office/powerpoint/2012/main" userId="Karianne Fjeld Løvaas" providerId="None"/>
      </p:ext>
    </p:extLst>
  </p:cmAuthor>
  <p:cmAuthor id="2" name="Tone Vonheim Madsen" initials="TVM" lastIdx="1" clrIdx="1">
    <p:extLst>
      <p:ext uri="{19B8F6BF-5375-455C-9EA6-DF929625EA0E}">
        <p15:presenceInfo xmlns:p15="http://schemas.microsoft.com/office/powerpoint/2012/main" userId="S::toma@noklus.no::85df5baa-1518-4a47-a2cc-431a5b84e2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B5B3-AFA3-4E9C-A10D-52D6B8F16E23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EEF35-F058-4288-9253-52034A3DA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8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6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5573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50893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72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08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04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27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05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92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3801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24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18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52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5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7575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246505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18912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72050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26436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18170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9982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31139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70536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23357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895118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54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196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0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311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54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1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920692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85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540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806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142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586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20035" y="301451"/>
            <a:ext cx="3707843" cy="320851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20033" y="3632184"/>
            <a:ext cx="3707843" cy="24169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8304" y="2"/>
            <a:ext cx="6733309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5"/>
            <a:ext cx="12192829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18317" y="4624226"/>
            <a:ext cx="71183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9434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071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1268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22264" y="355602"/>
            <a:ext cx="73252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140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723079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8796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294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8001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4861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724" y="184669"/>
            <a:ext cx="1926885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48374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4554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199220" y="3199218"/>
            <a:ext cx="6858000" cy="459565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67530" y="5410679"/>
            <a:ext cx="1926885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2893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72822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209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43690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30988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3F1B-4C23-4EEA-B81E-9A4A9FF8F12B}" type="datetimeFigureOut">
              <a:rPr lang="nb-NO" smtClean="0"/>
              <a:pPr/>
              <a:t>09.08.2023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1" descr="Noklus_logo_2012_white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90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097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37E580C-3CB8-45A1-ABF7-26EA6F1E0710}" type="datetimeFigureOut">
              <a:rPr lang="nb-NO" smtClean="0"/>
              <a:t>09.08.2023</a:t>
            </a:fld>
            <a:endParaRPr lang="nb-NO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02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230190"/>
            <a:ext cx="1926885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29" y="6398437"/>
            <a:ext cx="12192829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hyperlink" Target="https://www.noklus.no/norsk-diabetesregister-for-voksne/tilbakemeldingsrapporter-og-arsrapporter/" TargetMode="Externa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0970" y="-8207"/>
            <a:ext cx="99745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nb-NO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sz="3600" dirty="0" err="1">
                <a:solidFill>
                  <a:schemeClr val="bg2">
                    <a:lumMod val="50000"/>
                  </a:schemeClr>
                </a:solidFill>
              </a:rPr>
              <a:t>Infodoc</a:t>
            </a:r>
            <a:r>
              <a:rPr lang="nb-NO" sz="3600" dirty="0">
                <a:solidFill>
                  <a:schemeClr val="bg2">
                    <a:lumMod val="50000"/>
                  </a:schemeClr>
                </a:solidFill>
              </a:rPr>
              <a:t> Diabeteskontroll (Noklus) </a:t>
            </a:r>
            <a:br>
              <a:rPr lang="nb-NO" sz="3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nb-NO" sz="20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sz="2000" i="1" dirty="0"/>
              <a:t>1492 fastleger sendte inn data til registeret via Noklus diabetesskjema i 2022</a:t>
            </a:r>
            <a:br>
              <a:rPr lang="nb-NO" sz="2000" i="1" dirty="0"/>
            </a:br>
            <a:r>
              <a:rPr lang="nb-NO" sz="2000" i="1" dirty="0"/>
              <a:t>- Kom i gang du også!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3777"/>
            <a:ext cx="12192000" cy="396205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B99AD79-9832-41FB-9557-93469FADC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193" y="1405890"/>
            <a:ext cx="2982807" cy="7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90100-980C-48D2-9E48-E6132AC2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skjemaet 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7547EA-E9EA-43C8-9913-BC97420E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08163"/>
            <a:ext cx="4309109" cy="4287154"/>
          </a:xfrm>
        </p:spPr>
        <p:txBody>
          <a:bodyPr/>
          <a:lstStyle/>
          <a:p>
            <a:r>
              <a:rPr lang="nb-NO" b="1" dirty="0"/>
              <a:t>Alternativ 1-dialogboks </a:t>
            </a:r>
          </a:p>
          <a:p>
            <a:pPr marL="0" indent="0">
              <a:buNone/>
            </a:pPr>
            <a:r>
              <a:rPr lang="nb-NO" sz="2000" dirty="0"/>
              <a:t>Dialogboks spretter opp når du åpner skjema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Alternativ 2 – manuell åpning</a:t>
            </a:r>
          </a:p>
          <a:p>
            <a:pPr marL="457200" indent="-457200">
              <a:buAutoNum type="arabicPeriod"/>
            </a:pPr>
            <a:r>
              <a:rPr lang="nb-NO" sz="2000" dirty="0"/>
              <a:t>Fra journalen: Trykk på </a:t>
            </a:r>
            <a:r>
              <a:rPr lang="nb-NO" sz="2000" dirty="0" err="1"/>
              <a:t>funksjonstasten</a:t>
            </a:r>
            <a:r>
              <a:rPr lang="nb-NO" sz="2000" dirty="0"/>
              <a:t> F9 eller velg lenken «Snarveier» i funksjonspanelet. </a:t>
            </a:r>
          </a:p>
          <a:p>
            <a:pPr marL="457200" indent="-457200">
              <a:buAutoNum type="arabicPeriod"/>
            </a:pPr>
            <a:r>
              <a:rPr lang="nb-NO" sz="2000" dirty="0"/>
              <a:t>Søk etter «Diabeteskontroll» i snarvei-menyen som blir åpnet.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EB52A46-7B33-4412-8EC1-EEA051CF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582" y="5461000"/>
            <a:ext cx="3030630" cy="8096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12CA29A-81EF-6527-5EF1-E6742FEF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70" y="1500006"/>
            <a:ext cx="5906890" cy="334631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3F9FA8E-5D80-48AA-E53C-B294BEA16C7F}"/>
              </a:ext>
            </a:extLst>
          </p:cNvPr>
          <p:cNvSpPr/>
          <p:nvPr/>
        </p:nvSpPr>
        <p:spPr>
          <a:xfrm>
            <a:off x="9384030" y="2594610"/>
            <a:ext cx="1893569" cy="170307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47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F821617-C803-02D7-CA6B-D42D6AA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915" y="1101747"/>
            <a:ext cx="12067676" cy="5344348"/>
          </a:xfr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377B09C-594D-460D-8FAC-BB99EA40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582" y="5461000"/>
            <a:ext cx="3030630" cy="809625"/>
          </a:xfrm>
          <a:prstGeom prst="rect">
            <a:avLst/>
          </a:prstGeo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EB39C20-FB15-D992-D352-78791B9260CD}"/>
              </a:ext>
            </a:extLst>
          </p:cNvPr>
          <p:cNvCxnSpPr>
            <a:cxnSpLocks/>
          </p:cNvCxnSpPr>
          <p:nvPr/>
        </p:nvCxnSpPr>
        <p:spPr>
          <a:xfrm>
            <a:off x="5392132" y="1101747"/>
            <a:ext cx="1031528" cy="932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374E2A3-2458-EF4D-355F-A7B46A2D2006}"/>
              </a:ext>
            </a:extLst>
          </p:cNvPr>
          <p:cNvSpPr txBox="1"/>
          <p:nvPr/>
        </p:nvSpPr>
        <p:spPr>
          <a:xfrm>
            <a:off x="3412503" y="455416"/>
            <a:ext cx="445887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Ved å trykke på denne pilen skjules medikamentlisten og skjemaet ser nettere ut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1C00187-BE89-E31A-7C44-E26C7255D64C}"/>
              </a:ext>
            </a:extLst>
          </p:cNvPr>
          <p:cNvCxnSpPr>
            <a:cxnSpLocks/>
          </p:cNvCxnSpPr>
          <p:nvPr/>
        </p:nvCxnSpPr>
        <p:spPr>
          <a:xfrm>
            <a:off x="1556994" y="5694995"/>
            <a:ext cx="1355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E1AEF4B-BECB-42F0-8F61-09CAC25F6822}"/>
              </a:ext>
            </a:extLst>
          </p:cNvPr>
          <p:cNvSpPr txBox="1"/>
          <p:nvPr/>
        </p:nvSpPr>
        <p:spPr>
          <a:xfrm>
            <a:off x="2912883" y="5555318"/>
            <a:ext cx="37736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Variabler merket med * hentes fra journalen første gang, men ved automatisk uthenting kan det bli feil. Kontroller første gang og rett </a:t>
            </a:r>
            <a:r>
              <a:rPr lang="nb-NO" sz="1200" dirty="0" err="1"/>
              <a:t>evt</a:t>
            </a:r>
            <a:r>
              <a:rPr lang="nb-NO" sz="1200" dirty="0"/>
              <a:t> feil. Trykk deretter på lagre og de riktige opplysninger lagres til neste gang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9255C28-E20A-F638-C603-8B74FF048AAE}"/>
              </a:ext>
            </a:extLst>
          </p:cNvPr>
          <p:cNvSpPr/>
          <p:nvPr/>
        </p:nvSpPr>
        <p:spPr>
          <a:xfrm>
            <a:off x="6823710" y="1933663"/>
            <a:ext cx="3314700" cy="4451950"/>
          </a:xfrm>
          <a:prstGeom prst="rect">
            <a:avLst/>
          </a:prstGeom>
          <a:noFill/>
          <a:ln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C8A1E0D8-FEEC-BDE2-0820-69F0528B9ACC}"/>
              </a:ext>
            </a:extLst>
          </p:cNvPr>
          <p:cNvCxnSpPr>
            <a:cxnSpLocks/>
          </p:cNvCxnSpPr>
          <p:nvPr/>
        </p:nvCxnSpPr>
        <p:spPr>
          <a:xfrm flipH="1">
            <a:off x="9488582" y="708660"/>
            <a:ext cx="649828" cy="1059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05C8468-D30E-047E-A740-62D2241BFB67}"/>
              </a:ext>
            </a:extLst>
          </p:cNvPr>
          <p:cNvSpPr txBox="1"/>
          <p:nvPr/>
        </p:nvSpPr>
        <p:spPr>
          <a:xfrm>
            <a:off x="8298180" y="874617"/>
            <a:ext cx="184023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Dette er det som inngår i diabetes årskontroll</a:t>
            </a:r>
          </a:p>
        </p:txBody>
      </p:sp>
    </p:spTree>
    <p:extLst>
      <p:ext uri="{BB962C8B-B14F-4D97-AF65-F5344CB8AC3E}">
        <p14:creationId xmlns:p14="http://schemas.microsoft.com/office/powerpoint/2010/main" val="370779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2AE77A-619A-2C27-E570-C4607B13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2F87647-E25D-ABCD-9901-8C5121C9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337" y="162720"/>
            <a:ext cx="12108806" cy="5462954"/>
          </a:xfrm>
          <a:ln>
            <a:solidFill>
              <a:schemeClr val="accent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ABD428A-AB06-48E5-67FC-B2229F53CC84}"/>
              </a:ext>
            </a:extLst>
          </p:cNvPr>
          <p:cNvSpPr txBox="1"/>
          <p:nvPr/>
        </p:nvSpPr>
        <p:spPr>
          <a:xfrm>
            <a:off x="1348740" y="5651928"/>
            <a:ext cx="108432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Vi anbefaler å trykke </a:t>
            </a:r>
            <a:r>
              <a:rPr lang="nb-NO" b="1" dirty="0"/>
              <a:t>lagre og send </a:t>
            </a:r>
            <a:r>
              <a:rPr lang="nb-NO" dirty="0"/>
              <a:t>inn hver gang man har endret noe i skjemaet. Noklus benytter alltid det siste skjemaet som er sendt inn det </a:t>
            </a:r>
            <a:r>
              <a:rPr lang="nb-NO" dirty="0" err="1"/>
              <a:t>kalenderåret.Man</a:t>
            </a:r>
            <a:r>
              <a:rPr lang="nb-NO" dirty="0"/>
              <a:t> kan sende så mange halvferdige skjema man vil i løpet av et år.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32AAEBC8-D6DA-8874-E3AD-4FF58C7CF34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770370" y="5380892"/>
            <a:ext cx="4683076" cy="271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9E1889-ADA0-2145-DFB7-39C53E0D3EE6}"/>
              </a:ext>
            </a:extLst>
          </p:cNvPr>
          <p:cNvSpPr txBox="1"/>
          <p:nvPr/>
        </p:nvSpPr>
        <p:spPr>
          <a:xfrm>
            <a:off x="7898130" y="3646170"/>
            <a:ext cx="36804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Kopier tekstresyme og lim inn i løpende journal hver gang du har endret noe i skjema, dette for dokumentasjon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ABEBD2EF-6F08-4342-0023-7B7E43A32262}"/>
              </a:ext>
            </a:extLst>
          </p:cNvPr>
          <p:cNvCxnSpPr/>
          <p:nvPr/>
        </p:nvCxnSpPr>
        <p:spPr>
          <a:xfrm flipH="1">
            <a:off x="5509260" y="4846499"/>
            <a:ext cx="2491740" cy="411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8956628-EA53-F045-21B7-C55462F7E7CB}"/>
              </a:ext>
            </a:extLst>
          </p:cNvPr>
          <p:cNvSpPr/>
          <p:nvPr/>
        </p:nvSpPr>
        <p:spPr>
          <a:xfrm>
            <a:off x="3528333" y="4962406"/>
            <a:ext cx="1028700" cy="5907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C71562B-D826-5045-531D-03A99EC92C69}"/>
              </a:ext>
            </a:extLst>
          </p:cNvPr>
          <p:cNvSpPr txBox="1"/>
          <p:nvPr/>
        </p:nvSpPr>
        <p:spPr>
          <a:xfrm>
            <a:off x="1885949" y="3646170"/>
            <a:ext cx="2407921" cy="738664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Trykk «Ferdig for i år» dersom du ikke ønsker å få opp dialogboksen mer dette året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D3E8134A-6735-F58C-6030-844212D35E2B}"/>
              </a:ext>
            </a:extLst>
          </p:cNvPr>
          <p:cNvCxnSpPr>
            <a:cxnSpLocks/>
          </p:cNvCxnSpPr>
          <p:nvPr/>
        </p:nvCxnSpPr>
        <p:spPr>
          <a:xfrm>
            <a:off x="3505278" y="4398407"/>
            <a:ext cx="373146" cy="56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1D4684-E2B1-479B-8163-E99BFD3B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årsskiftet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5CDE9F-9B55-4332-B1CC-640DC933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årsskiftet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det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opprettet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 for </a:t>
            </a:r>
            <a:r>
              <a:rPr lang="en-US" dirty="0" err="1"/>
              <a:t>diabeteskontroll</a:t>
            </a:r>
            <a:r>
              <a:rPr lang="en-US" dirty="0"/>
              <a:t>. </a:t>
            </a:r>
          </a:p>
          <a:p>
            <a:r>
              <a:rPr lang="en-US" dirty="0" err="1"/>
              <a:t>Fjorårets</a:t>
            </a:r>
            <a:r>
              <a:rPr lang="en-US" dirty="0"/>
              <a:t> data </a:t>
            </a:r>
            <a:r>
              <a:rPr lang="en-US" dirty="0" err="1"/>
              <a:t>følger</a:t>
            </a:r>
            <a:r>
              <a:rPr lang="en-US" dirty="0"/>
              <a:t> med over </a:t>
            </a:r>
            <a:r>
              <a:rPr lang="en-US" dirty="0" err="1"/>
              <a:t>i</a:t>
            </a:r>
            <a:r>
              <a:rPr lang="en-US" dirty="0"/>
              <a:t> det nye </a:t>
            </a:r>
            <a:r>
              <a:rPr lang="en-US" dirty="0" err="1"/>
              <a:t>skjemaet</a:t>
            </a:r>
            <a:r>
              <a:rPr lang="en-US" dirty="0"/>
              <a:t>, med </a:t>
            </a:r>
            <a:r>
              <a:rPr lang="en-US" dirty="0" err="1"/>
              <a:t>unntak</a:t>
            </a:r>
            <a:r>
              <a:rPr lang="en-US" dirty="0"/>
              <a:t> av </a:t>
            </a:r>
            <a:r>
              <a:rPr lang="en-US" dirty="0" err="1"/>
              <a:t>feltene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kategorien</a:t>
            </a:r>
            <a:r>
              <a:rPr lang="en-US" dirty="0"/>
              <a:t> </a:t>
            </a:r>
            <a:r>
              <a:rPr lang="en-US" dirty="0" err="1"/>
              <a:t>Årskontroll</a:t>
            </a:r>
            <a:r>
              <a:rPr lang="en-US" dirty="0"/>
              <a:t>, der du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data for det nye </a:t>
            </a:r>
            <a:r>
              <a:rPr lang="en-US" dirty="0" err="1"/>
              <a:t>året</a:t>
            </a:r>
            <a:r>
              <a:rPr lang="en-US" dirty="0"/>
              <a:t>. </a:t>
            </a:r>
          </a:p>
          <a:p>
            <a:r>
              <a:rPr lang="en-US" dirty="0"/>
              <a:t>Husk å </a:t>
            </a:r>
            <a:r>
              <a:rPr lang="en-US" dirty="0" err="1"/>
              <a:t>kontrollere</a:t>
            </a:r>
            <a:r>
              <a:rPr lang="en-US" dirty="0"/>
              <a:t> alle </a:t>
            </a:r>
            <a:r>
              <a:rPr lang="en-US" dirty="0" err="1"/>
              <a:t>opplysningene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skjemaet</a:t>
            </a:r>
            <a:r>
              <a:rPr lang="en-US" dirty="0"/>
              <a:t>.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CF0947-E4CB-45A9-90FA-9D2AC142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582" y="5461000"/>
            <a:ext cx="303063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229600" cy="796950"/>
          </a:xfrm>
        </p:spPr>
        <p:txBody>
          <a:bodyPr/>
          <a:lstStyle/>
          <a:p>
            <a:r>
              <a:rPr lang="nb-NO" dirty="0" err="1"/>
              <a:t>Noklus</a:t>
            </a:r>
            <a:r>
              <a:rPr lang="nb-NO" dirty="0"/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91544" y="1821250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Egen takst for oppstart og bruk</a:t>
            </a:r>
            <a:br>
              <a:rPr lang="nb-NO" dirty="0"/>
            </a:br>
            <a:r>
              <a:rPr lang="nb-NO" dirty="0"/>
              <a:t>(105-førstegangsutfylling og 100- senere års utfylling)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3422B-FF7E-472B-82A6-C5BDFA1D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Få hjelp med F1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B93D9F-0045-4599-A5C8-BA53CA32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Vil du ha hjelp til arbeidet med diabeteskontrollskjemaet, kan du trykke på F1-tasten når skjemaet er åpent. Hjelpefilen beskriver skjemaets innhold i mer detalj.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BDEA24F-5143-4E4C-ACD8-4B7177FC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582" y="5461000"/>
            <a:ext cx="303063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4214B-CE9D-F2F8-7BBD-C763D8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Noklus sender ut årlige tilbakemeldingsrapporter til alle fastleger som benytter Noklus diabetesskjema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9512E-67AD-780F-1D14-88B840B6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Der sammenstilles aggregerte data fra den enkelte fastlege og sammenstilles med gjennomsnittet fra alle andre praksiser</a:t>
            </a:r>
          </a:p>
          <a:p>
            <a:r>
              <a:rPr lang="nb-NO" dirty="0"/>
              <a:t>Man får oversikt på kvalitet i egen praksis og kan følge med på utviklingen dersom man jobber med kvalitetsforbedring</a:t>
            </a:r>
          </a:p>
          <a:p>
            <a:r>
              <a:rPr lang="nb-NO" dirty="0"/>
              <a:t>ROSA 4-studien viste blant annet at kun </a:t>
            </a:r>
            <a:r>
              <a:rPr lang="nb-NO" dirty="0" err="1"/>
              <a:t>ca</a:t>
            </a:r>
            <a:r>
              <a:rPr lang="nb-NO" dirty="0"/>
              <a:t> 60 % av pasienter med diabetes type 2 går jevnlig til øyelege (2014). Pasientrapporterte data fra 2022 viser at det samme gjelder fortsatt (basert på svar fra </a:t>
            </a:r>
            <a:r>
              <a:rPr lang="nb-NO" dirty="0" err="1"/>
              <a:t>ca</a:t>
            </a:r>
            <a:r>
              <a:rPr lang="nb-NO" dirty="0"/>
              <a:t> 70 000 pasienter med diabetes type 2)</a:t>
            </a:r>
          </a:p>
          <a:p>
            <a:r>
              <a:rPr lang="nb-NO" dirty="0"/>
              <a:t>Se eksempel fra en anonym fastlege her: </a:t>
            </a:r>
            <a:r>
              <a:rPr lang="nb-NO" dirty="0">
                <a:hlinkClick r:id="rId2"/>
              </a:rPr>
              <a:t>https://www.noklus.no/norsk-diabetesregister-for-voksne/tilbakemeldingsrapporter-og-arsrapporter/</a:t>
            </a:r>
            <a:r>
              <a:rPr lang="nb-NO" dirty="0"/>
              <a:t>, under tilbakemeldingsrapport allmennlege</a:t>
            </a:r>
          </a:p>
          <a:p>
            <a:pPr marL="0" indent="0">
              <a:buNone/>
            </a:pPr>
            <a:endParaRPr lang="nb-NO" b="1" u="sng" dirty="0"/>
          </a:p>
          <a:p>
            <a:pPr marL="0" indent="0">
              <a:buNone/>
            </a:pPr>
            <a:r>
              <a:rPr lang="nb-NO" b="1" i="1" dirty="0"/>
              <a:t>De fastleger som ønsker informasjon direkte fra registeret må sende mail til </a:t>
            </a:r>
            <a:r>
              <a:rPr lang="nb-NO" b="1" i="1" dirty="0">
                <a:hlinkClick r:id="rId3"/>
              </a:rPr>
              <a:t>noklus@noklus.no</a:t>
            </a:r>
            <a:r>
              <a:rPr lang="nb-NO" b="1" i="1" dirty="0"/>
              <a:t> så registrerer vi denne. Om man ønsker tilbakemeldingsrapport på mail i stedet for i papir kan man også melde inn dette på samme mailadresse.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5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D513D-34BB-4B8C-BA48-487992C9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Oppsummering Noklus diabetesskjema for </a:t>
            </a:r>
            <a:r>
              <a:rPr lang="nb-NO" b="1" dirty="0" err="1"/>
              <a:t>Infodoc</a:t>
            </a:r>
            <a:r>
              <a:rPr lang="nb-NO" b="1" dirty="0"/>
              <a:t>-kunder med server i sky</a:t>
            </a:r>
            <a:endParaRPr lang="en-US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D8EE4C-7D79-4426-8F9F-1FC07D7DB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Diabetesskjema er nå fullintegrert i journalsystemet til </a:t>
            </a:r>
            <a:r>
              <a:rPr lang="nb-NO" sz="2800" dirty="0" err="1"/>
              <a:t>Infodoc</a:t>
            </a:r>
            <a:r>
              <a:rPr lang="nb-NO" sz="2800" dirty="0"/>
              <a:t> (for allmennleger med server i SKY)</a:t>
            </a:r>
          </a:p>
          <a:p>
            <a:r>
              <a:rPr lang="nb-NO" sz="2800" dirty="0"/>
              <a:t>Slipper ekstern programvare</a:t>
            </a:r>
          </a:p>
          <a:p>
            <a:r>
              <a:rPr lang="nb-NO" sz="2800" dirty="0"/>
              <a:t>Kostnadsfritt </a:t>
            </a:r>
          </a:p>
          <a:p>
            <a:r>
              <a:rPr lang="nb-NO" sz="2800" dirty="0"/>
              <a:t>Kan rapportere fortløpende til Norsk diabetesregister for voksne ved å trykke </a:t>
            </a:r>
            <a:r>
              <a:rPr lang="nb-NO" sz="2800" b="1" dirty="0"/>
              <a:t>«lagre og send» </a:t>
            </a:r>
            <a:r>
              <a:rPr lang="nb-NO" sz="2800" dirty="0"/>
              <a:t>hver gang man fyller ut skjema</a:t>
            </a:r>
          </a:p>
          <a:p>
            <a:r>
              <a:rPr lang="nb-NO" sz="2800" dirty="0"/>
              <a:t>Supportansvar har </a:t>
            </a:r>
            <a:r>
              <a:rPr lang="nb-NO" sz="2800" dirty="0" err="1"/>
              <a:t>Infodoc</a:t>
            </a:r>
            <a:r>
              <a:rPr lang="nb-NO" sz="2800" dirty="0"/>
              <a:t>, men oppfordrer til å sende kopi til </a:t>
            </a:r>
            <a:r>
              <a:rPr lang="nb-NO" sz="2800" dirty="0">
                <a:hlinkClick r:id="rId3"/>
              </a:rPr>
              <a:t>noklus@noklus.no</a:t>
            </a:r>
            <a:r>
              <a:rPr lang="nb-NO" sz="2800" dirty="0"/>
              <a:t> da vi samarbeider tett med </a:t>
            </a:r>
            <a:r>
              <a:rPr lang="nb-NO" sz="2800" dirty="0" err="1"/>
              <a:t>Infodoc</a:t>
            </a:r>
            <a:r>
              <a:rPr lang="nb-NO" sz="2800" dirty="0"/>
              <a:t> sin supportavdeling og de saker som angår diabetesskjema</a:t>
            </a:r>
          </a:p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1369B0-2CA3-434E-AA71-D3BF5BF4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582" y="5461000"/>
            <a:ext cx="303063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l 2_hvit bakgrunn m grønn stripe og logo">
  <a:themeElements>
    <a:clrScheme name="Noklus">
      <a:dk1>
        <a:sysClr val="windowText" lastClr="000000"/>
      </a:dk1>
      <a:lt1>
        <a:sysClr val="window" lastClr="FFFFFF"/>
      </a:lt1>
      <a:dk2>
        <a:srgbClr val="00AFDB"/>
      </a:dk2>
      <a:lt2>
        <a:srgbClr val="E5E6E7"/>
      </a:lt2>
      <a:accent1>
        <a:srgbClr val="00AFDB"/>
      </a:accent1>
      <a:accent2>
        <a:srgbClr val="C1D82F"/>
      </a:accent2>
      <a:accent3>
        <a:srgbClr val="B6B8BA"/>
      </a:accent3>
      <a:accent4>
        <a:srgbClr val="54B948"/>
      </a:accent4>
      <a:accent5>
        <a:srgbClr val="5BE0FF"/>
      </a:accent5>
      <a:accent6>
        <a:srgbClr val="D8E781"/>
      </a:accent6>
      <a:hlink>
        <a:srgbClr val="0000FF"/>
      </a:hlink>
      <a:folHlink>
        <a:srgbClr val="F79646"/>
      </a:folHlink>
    </a:clrScheme>
    <a:fontScheme name="Nokl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3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5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6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7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8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575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Grønn stripe mal</vt:lpstr>
      <vt:lpstr>Mal 2_hvit bakgrunn m grønn stripe og logo</vt:lpstr>
      <vt:lpstr>1_Grønn stripe mal</vt:lpstr>
      <vt:lpstr>2_Grønn stripe mal</vt:lpstr>
      <vt:lpstr>1_Office-tema</vt:lpstr>
      <vt:lpstr> Infodoc Diabeteskontroll (Noklus)   1492 fastleger sendte inn data til registeret via Noklus diabetesskjema i 2022 - Kom i gang du også!</vt:lpstr>
      <vt:lpstr>Åpne skjemaet </vt:lpstr>
      <vt:lpstr>PowerPoint-presentasjon</vt:lpstr>
      <vt:lpstr>PowerPoint-presentasjon</vt:lpstr>
      <vt:lpstr>Nytt skjema ved årsskiftet</vt:lpstr>
      <vt:lpstr>Noklus diabetesskjema</vt:lpstr>
      <vt:lpstr>Få hjelp med F1</vt:lpstr>
      <vt:lpstr>Noklus sender ut årlige tilbakemeldingsrapporter til alle fastleger som benytter Noklus diabetesskjema</vt:lpstr>
      <vt:lpstr>Oppsummering Noklus diabetesskjema for Infodoc-kunder med server i sky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journalsystem Allmennpraksis 2021</dc:title>
  <dc:creator>Tone Vonheim Madsen</dc:creator>
  <cp:lastModifiedBy>Tone Vonheim Madsen</cp:lastModifiedBy>
  <cp:revision>71</cp:revision>
  <dcterms:created xsi:type="dcterms:W3CDTF">2021-02-01T10:00:47Z</dcterms:created>
  <dcterms:modified xsi:type="dcterms:W3CDTF">2023-08-09T06:50:43Z</dcterms:modified>
</cp:coreProperties>
</file>