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  <p:sldMasterId id="2147483708" r:id="rId8"/>
  </p:sldMasterIdLst>
  <p:notesMasterIdLst>
    <p:notesMasterId r:id="rId22"/>
  </p:notesMasterIdLst>
  <p:sldIdLst>
    <p:sldId id="831" r:id="rId9"/>
    <p:sldId id="282" r:id="rId10"/>
    <p:sldId id="827" r:id="rId11"/>
    <p:sldId id="803" r:id="rId12"/>
    <p:sldId id="802" r:id="rId13"/>
    <p:sldId id="823" r:id="rId14"/>
    <p:sldId id="825" r:id="rId15"/>
    <p:sldId id="805" r:id="rId16"/>
    <p:sldId id="826" r:id="rId17"/>
    <p:sldId id="810" r:id="rId18"/>
    <p:sldId id="829" r:id="rId19"/>
    <p:sldId id="828" r:id="rId20"/>
    <p:sldId id="801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0DBFB0C-CBBB-4CA7-9DB8-B1E81F9C2865}">
          <p14:sldIdLst>
            <p14:sldId id="831"/>
            <p14:sldId id="282"/>
            <p14:sldId id="827"/>
            <p14:sldId id="803"/>
            <p14:sldId id="802"/>
            <p14:sldId id="823"/>
            <p14:sldId id="825"/>
            <p14:sldId id="805"/>
            <p14:sldId id="826"/>
            <p14:sldId id="810"/>
            <p14:sldId id="829"/>
            <p14:sldId id="828"/>
            <p14:sldId id="80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anne Fjeld Løvaas" initials="KFL" lastIdx="1" clrIdx="0">
    <p:extLst>
      <p:ext uri="{19B8F6BF-5375-455C-9EA6-DF929625EA0E}">
        <p15:presenceInfo xmlns:p15="http://schemas.microsoft.com/office/powerpoint/2012/main" userId="Karianne Fjeld Løvaas" providerId="None"/>
      </p:ext>
    </p:extLst>
  </p:cmAuthor>
  <p:cmAuthor id="2" name="Tone Vonheim Madsen" initials="TVM" lastIdx="1" clrIdx="1">
    <p:extLst>
      <p:ext uri="{19B8F6BF-5375-455C-9EA6-DF929625EA0E}">
        <p15:presenceInfo xmlns:p15="http://schemas.microsoft.com/office/powerpoint/2012/main" userId="S::toma@noklus.no::85df5baa-1518-4a47-a2cc-431a5b84e2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2FA0B-3EE7-4638-9E8A-92A281C83F4E}" v="5" dt="2026-04-16T07:42:40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6" autoAdjust="0"/>
    <p:restoredTop sz="94660"/>
  </p:normalViewPr>
  <p:slideViewPr>
    <p:cSldViewPr snapToGrid="0">
      <p:cViewPr varScale="1">
        <p:scale>
          <a:sx n="78" d="100"/>
          <a:sy n="78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che Ingebrigtsen" userId="6bd55db6-e7d5-4e11-bc03-0fbd41480572" providerId="ADAL" clId="{D2DF239A-39B3-4506-B352-1421F49DA96D}"/>
    <pc:docChg chg="undo custSel addSld delSld modSld sldOrd modSection">
      <pc:chgData name="Janniche Ingebrigtsen" userId="6bd55db6-e7d5-4e11-bc03-0fbd41480572" providerId="ADAL" clId="{D2DF239A-39B3-4506-B352-1421F49DA96D}" dt="2026-04-16T07:42:47.630" v="773" actId="1076"/>
      <pc:docMkLst>
        <pc:docMk/>
      </pc:docMkLst>
      <pc:sldChg chg="addSp modSp mod ord">
        <pc:chgData name="Janniche Ingebrigtsen" userId="6bd55db6-e7d5-4e11-bc03-0fbd41480572" providerId="ADAL" clId="{D2DF239A-39B3-4506-B352-1421F49DA96D}" dt="2026-04-16T07:42:47.630" v="773" actId="1076"/>
        <pc:sldMkLst>
          <pc:docMk/>
          <pc:sldMk cId="1593736281" sldId="282"/>
        </pc:sldMkLst>
        <pc:spChg chg="mod">
          <ac:chgData name="Janniche Ingebrigtsen" userId="6bd55db6-e7d5-4e11-bc03-0fbd41480572" providerId="ADAL" clId="{D2DF239A-39B3-4506-B352-1421F49DA96D}" dt="2026-04-16T07:42:10.960" v="768" actId="20577"/>
          <ac:spMkLst>
            <pc:docMk/>
            <pc:sldMk cId="1593736281" sldId="282"/>
            <ac:spMk id="3" creationId="{00000000-0000-0000-0000-000000000000}"/>
          </ac:spMkLst>
        </pc:spChg>
        <pc:spChg chg="add mod">
          <ac:chgData name="Janniche Ingebrigtsen" userId="6bd55db6-e7d5-4e11-bc03-0fbd41480572" providerId="ADAL" clId="{D2DF239A-39B3-4506-B352-1421F49DA96D}" dt="2026-04-16T07:41:55.478" v="767"/>
          <ac:spMkLst>
            <pc:docMk/>
            <pc:sldMk cId="1593736281" sldId="282"/>
            <ac:spMk id="5" creationId="{15DFC004-61F1-8E8D-A474-DFBB52AD2019}"/>
          </ac:spMkLst>
        </pc:spChg>
        <pc:spChg chg="add mod">
          <ac:chgData name="Janniche Ingebrigtsen" userId="6bd55db6-e7d5-4e11-bc03-0fbd41480572" providerId="ADAL" clId="{D2DF239A-39B3-4506-B352-1421F49DA96D}" dt="2026-04-16T07:42:34.739" v="771" actId="14100"/>
          <ac:spMkLst>
            <pc:docMk/>
            <pc:sldMk cId="1593736281" sldId="282"/>
            <ac:spMk id="6" creationId="{F5C37CC3-EA9A-A29B-06CB-F702FC33F0B9}"/>
          </ac:spMkLst>
        </pc:spChg>
        <pc:spChg chg="add mod">
          <ac:chgData name="Janniche Ingebrigtsen" userId="6bd55db6-e7d5-4e11-bc03-0fbd41480572" providerId="ADAL" clId="{D2DF239A-39B3-4506-B352-1421F49DA96D}" dt="2026-04-16T07:42:47.630" v="773" actId="1076"/>
          <ac:spMkLst>
            <pc:docMk/>
            <pc:sldMk cId="1593736281" sldId="282"/>
            <ac:spMk id="7" creationId="{46807161-A5A1-68DD-4AD1-A0115E7E660E}"/>
          </ac:spMkLst>
        </pc:spChg>
      </pc:sldChg>
      <pc:sldChg chg="addSp modSp del mod">
        <pc:chgData name="Janniche Ingebrigtsen" userId="6bd55db6-e7d5-4e11-bc03-0fbd41480572" providerId="ADAL" clId="{D2DF239A-39B3-4506-B352-1421F49DA96D}" dt="2026-04-16T07:25:50.349" v="763" actId="2696"/>
        <pc:sldMkLst>
          <pc:docMk/>
          <pc:sldMk cId="380883270" sldId="308"/>
        </pc:sldMkLst>
      </pc:sldChg>
      <pc:sldChg chg="modSp new mod">
        <pc:chgData name="Janniche Ingebrigtsen" userId="6bd55db6-e7d5-4e11-bc03-0fbd41480572" providerId="ADAL" clId="{D2DF239A-39B3-4506-B352-1421F49DA96D}" dt="2026-03-31T11:13:24.333" v="342" actId="114"/>
        <pc:sldMkLst>
          <pc:docMk/>
          <pc:sldMk cId="3031967968" sldId="827"/>
        </pc:sldMkLst>
        <pc:spChg chg="mod">
          <ac:chgData name="Janniche Ingebrigtsen" userId="6bd55db6-e7d5-4e11-bc03-0fbd41480572" providerId="ADAL" clId="{D2DF239A-39B3-4506-B352-1421F49DA96D}" dt="2026-03-31T11:13:24.333" v="342" actId="114"/>
          <ac:spMkLst>
            <pc:docMk/>
            <pc:sldMk cId="3031967968" sldId="827"/>
            <ac:spMk id="3" creationId="{2E481075-F192-8EE6-C306-29E93F442E3E}"/>
          </ac:spMkLst>
        </pc:spChg>
      </pc:sldChg>
      <pc:sldChg chg="addSp modSp new mod">
        <pc:chgData name="Janniche Ingebrigtsen" userId="6bd55db6-e7d5-4e11-bc03-0fbd41480572" providerId="ADAL" clId="{D2DF239A-39B3-4506-B352-1421F49DA96D}" dt="2026-04-09T10:47:36.953" v="625" actId="20577"/>
        <pc:sldMkLst>
          <pc:docMk/>
          <pc:sldMk cId="3680854693" sldId="828"/>
        </pc:sldMkLst>
        <pc:spChg chg="mod">
          <ac:chgData name="Janniche Ingebrigtsen" userId="6bd55db6-e7d5-4e11-bc03-0fbd41480572" providerId="ADAL" clId="{D2DF239A-39B3-4506-B352-1421F49DA96D}" dt="2026-04-09T10:47:36.953" v="625" actId="20577"/>
          <ac:spMkLst>
            <pc:docMk/>
            <pc:sldMk cId="3680854693" sldId="828"/>
            <ac:spMk id="2" creationId="{F865200B-785D-920B-3AA6-539E49D2B6EF}"/>
          </ac:spMkLst>
        </pc:spChg>
        <pc:spChg chg="mod">
          <ac:chgData name="Janniche Ingebrigtsen" userId="6bd55db6-e7d5-4e11-bc03-0fbd41480572" providerId="ADAL" clId="{D2DF239A-39B3-4506-B352-1421F49DA96D}" dt="2026-04-09T10:46:09.374" v="563" actId="20577"/>
          <ac:spMkLst>
            <pc:docMk/>
            <pc:sldMk cId="3680854693" sldId="828"/>
            <ac:spMk id="3" creationId="{01E0F195-A09D-E5E7-AE30-1AD837AE5F7C}"/>
          </ac:spMkLst>
        </pc:spChg>
        <pc:picChg chg="add mod">
          <ac:chgData name="Janniche Ingebrigtsen" userId="6bd55db6-e7d5-4e11-bc03-0fbd41480572" providerId="ADAL" clId="{D2DF239A-39B3-4506-B352-1421F49DA96D}" dt="2026-04-09T10:46:56.228" v="569" actId="14100"/>
          <ac:picMkLst>
            <pc:docMk/>
            <pc:sldMk cId="3680854693" sldId="828"/>
            <ac:picMk id="4" creationId="{C80C73DA-E912-41E9-EE5A-2BC9098F579B}"/>
          </ac:picMkLst>
        </pc:picChg>
      </pc:sldChg>
      <pc:sldChg chg="modSp new mod">
        <pc:chgData name="Janniche Ingebrigtsen" userId="6bd55db6-e7d5-4e11-bc03-0fbd41480572" providerId="ADAL" clId="{D2DF239A-39B3-4506-B352-1421F49DA96D}" dt="2026-04-09T10:53:29.317" v="731" actId="20577"/>
        <pc:sldMkLst>
          <pc:docMk/>
          <pc:sldMk cId="3105078484" sldId="829"/>
        </pc:sldMkLst>
        <pc:spChg chg="mod">
          <ac:chgData name="Janniche Ingebrigtsen" userId="6bd55db6-e7d5-4e11-bc03-0fbd41480572" providerId="ADAL" clId="{D2DF239A-39B3-4506-B352-1421F49DA96D}" dt="2026-04-09T10:48:54.193" v="700" actId="20577"/>
          <ac:spMkLst>
            <pc:docMk/>
            <pc:sldMk cId="3105078484" sldId="829"/>
            <ac:spMk id="2" creationId="{0CCFB65A-5B07-600B-6F0F-1F5822947F9A}"/>
          </ac:spMkLst>
        </pc:spChg>
        <pc:spChg chg="mod">
          <ac:chgData name="Janniche Ingebrigtsen" userId="6bd55db6-e7d5-4e11-bc03-0fbd41480572" providerId="ADAL" clId="{D2DF239A-39B3-4506-B352-1421F49DA96D}" dt="2026-04-09T10:53:29.317" v="731" actId="20577"/>
          <ac:spMkLst>
            <pc:docMk/>
            <pc:sldMk cId="3105078484" sldId="829"/>
            <ac:spMk id="3" creationId="{7B7B6724-32F5-D305-E30C-AD127FCACE4E}"/>
          </ac:spMkLst>
        </pc:spChg>
      </pc:sldChg>
      <pc:sldChg chg="addSp modSp add mod setBg">
        <pc:chgData name="Janniche Ingebrigtsen" userId="6bd55db6-e7d5-4e11-bc03-0fbd41480572" providerId="ADAL" clId="{D2DF239A-39B3-4506-B352-1421F49DA96D}" dt="2026-04-16T07:24:29.323" v="762" actId="113"/>
        <pc:sldMkLst>
          <pc:docMk/>
          <pc:sldMk cId="3303564536" sldId="831"/>
        </pc:sldMkLst>
        <pc:spChg chg="mod">
          <ac:chgData name="Janniche Ingebrigtsen" userId="6bd55db6-e7d5-4e11-bc03-0fbd41480572" providerId="ADAL" clId="{D2DF239A-39B3-4506-B352-1421F49DA96D}" dt="2026-04-16T07:24:29.323" v="762" actId="113"/>
          <ac:spMkLst>
            <pc:docMk/>
            <pc:sldMk cId="3303564536" sldId="831"/>
            <ac:spMk id="5" creationId="{C5824184-EE66-8E67-42FE-99AECB5038C9}"/>
          </ac:spMkLst>
        </pc:spChg>
        <pc:picChg chg="mod">
          <ac:chgData name="Janniche Ingebrigtsen" userId="6bd55db6-e7d5-4e11-bc03-0fbd41480572" providerId="ADAL" clId="{D2DF239A-39B3-4506-B352-1421F49DA96D}" dt="2026-04-14T07:47:01.813" v="753" actId="14100"/>
          <ac:picMkLst>
            <pc:docMk/>
            <pc:sldMk cId="3303564536" sldId="831"/>
            <ac:picMk id="2" creationId="{1F51F590-F80B-140B-6A68-E9D2E3B411AE}"/>
          </ac:picMkLst>
        </pc:picChg>
        <pc:picChg chg="add mod">
          <ac:chgData name="Janniche Ingebrigtsen" userId="6bd55db6-e7d5-4e11-bc03-0fbd41480572" providerId="ADAL" clId="{D2DF239A-39B3-4506-B352-1421F49DA96D}" dt="2026-04-14T07:46:55.355" v="752" actId="14100"/>
          <ac:picMkLst>
            <pc:docMk/>
            <pc:sldMk cId="3303564536" sldId="831"/>
            <ac:picMk id="3" creationId="{DEF011E3-E051-E71C-9657-D9537B6A50FC}"/>
          </ac:picMkLst>
        </pc:picChg>
        <pc:picChg chg="mod">
          <ac:chgData name="Janniche Ingebrigtsen" userId="6bd55db6-e7d5-4e11-bc03-0fbd41480572" providerId="ADAL" clId="{D2DF239A-39B3-4506-B352-1421F49DA96D}" dt="2026-04-14T07:47:49.028" v="761" actId="14100"/>
          <ac:picMkLst>
            <pc:docMk/>
            <pc:sldMk cId="3303564536" sldId="831"/>
            <ac:picMk id="6" creationId="{E039A470-8CA4-2825-1423-C084A2C9AA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5B5B3-AFA3-4E9C-A10D-52D6B8F16E23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EEF35-F058-4288-9253-52034A3DA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683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26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557362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508932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64728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08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278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6041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2772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050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49290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3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3801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12419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18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3F1B-4C23-4EEA-B81E-9A4A9FF8F12B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3F5499-91E0-44B7-9C4D-605991087C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0527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50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67D4F9A-02F8-8E45-8343-7DD9E0F6E7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75759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246505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18912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720501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264365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18170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481002-A788-C848-8941-3EBE476E3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699821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311398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70536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F7207-25C7-1E4B-91BC-45C39394A10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2335787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17C626-8C5D-9A45-9DCF-BE627CE038B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8951186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00" name="Title Placeholder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/>
              <a:t>Klikk for å redigere tittelstil</a:t>
            </a:r>
          </a:p>
        </p:txBody>
      </p:sp>
      <p:sp>
        <p:nvSpPr>
          <p:cNvPr id="4101" name="Text Placeholder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nb-NO" noProof="0"/>
              <a:t>Klikk for å redigere undertittelstil i malen</a:t>
            </a:r>
          </a:p>
        </p:txBody>
      </p:sp>
      <p:pic>
        <p:nvPicPr>
          <p:cNvPr id="4103" name="Bilde 1" descr="Noklus_logo_2012_whit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7545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1968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790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3117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5419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21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18634" y="2008188"/>
            <a:ext cx="5077884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9717" y="2008188"/>
            <a:ext cx="5080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F3D3BFD-8A3C-8145-9313-F3F3A45A08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920692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852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95404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1806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51420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688917" y="436564"/>
            <a:ext cx="2590800" cy="52292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914400" y="436564"/>
            <a:ext cx="7571317" cy="52292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35868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320035" y="301451"/>
            <a:ext cx="3707843" cy="320851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320033" y="3632184"/>
            <a:ext cx="3707843" cy="241692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lassholder for innhold 3" descr="Et bilde som inneholder bord, innendørs, kopp, kaffe&#10;&#10;Automatisk generert beskrivelse">
            <a:extLst>
              <a:ext uri="{FF2B5EF4-FFF2-40B4-BE49-F238E27FC236}">
                <a16:creationId xmlns:a16="http://schemas.microsoft.com/office/drawing/2014/main" id="{68D4EE54-0F0A-C64C-AC1D-479BE49B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5" r="1616"/>
          <a:stretch/>
        </p:blipFill>
        <p:spPr>
          <a:xfrm>
            <a:off x="8304" y="2"/>
            <a:ext cx="6733309" cy="64028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855"/>
            <a:ext cx="12192829" cy="459565"/>
          </a:xfrm>
          <a:prstGeom prst="rect">
            <a:avLst/>
          </a:prstGeom>
        </p:spPr>
      </p:pic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BD71542A-040C-5948-871D-C62ADB6F03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618317" y="4624226"/>
            <a:ext cx="71183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46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694345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507120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11268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22264" y="355602"/>
            <a:ext cx="732524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9140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2F2044-8660-FB40-81EF-5724440AD56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7230793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5879697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2944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58001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14861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84724" y="184669"/>
            <a:ext cx="1926885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200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483741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4554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9"/>
          <a:stretch/>
        </p:blipFill>
        <p:spPr>
          <a:xfrm rot="5400000">
            <a:off x="-3199220" y="3199218"/>
            <a:ext cx="6858000" cy="459565"/>
          </a:xfrm>
          <a:prstGeom prst="rect">
            <a:avLst/>
          </a:prstGeom>
        </p:spPr>
      </p:pic>
      <p:pic>
        <p:nvPicPr>
          <p:cNvPr id="8" name="Bilde 7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667530" y="5410679"/>
            <a:ext cx="1926885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2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F25BB-FF8B-714B-87FD-16ADF0F900B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28937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85DCFC-9748-E140-B091-C81C263B07D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72822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6D682-695E-3A4D-9E44-667752C579A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34209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C325F8-7BEE-894A-B652-0E45FD06CF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43690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230988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3F1B-4C23-4EEA-B81E-9A4A9FF8F12B}" type="datetimeFigureOut">
              <a:rPr lang="nb-NO" smtClean="0"/>
              <a:pPr/>
              <a:t>16.04.2026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pic>
        <p:nvPicPr>
          <p:cNvPr id="8" name="Bilde 1" descr="Noklus_logo_2012_white_whit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90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3217C5B9-535F-0F4A-99FD-A4C15074A73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/>
              <a:t>Noklus Landsmøte Tromsø, 10.09.13</a:t>
            </a:r>
          </a:p>
        </p:txBody>
      </p:sp>
    </p:spTree>
    <p:extLst>
      <p:ext uri="{BB962C8B-B14F-4D97-AF65-F5344CB8AC3E}">
        <p14:creationId xmlns:p14="http://schemas.microsoft.com/office/powerpoint/2010/main" val="1409708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0" y="6311900"/>
            <a:ext cx="12192000" cy="546100"/>
          </a:xfrm>
          <a:prstGeom prst="rect">
            <a:avLst/>
          </a:prstGeom>
          <a:solidFill>
            <a:srgbClr val="9BBB18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3933" y="6308726"/>
            <a:ext cx="711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4379EB6A-E162-4DB2-8838-E98CA8A7B329}" type="slidenum">
              <a:rPr lang="nb-NO" smtClean="0"/>
              <a:t>‹#›</a:t>
            </a:fld>
            <a:endParaRPr lang="nb-NO"/>
          </a:p>
        </p:txBody>
      </p:sp>
      <p:sp>
        <p:nvSpPr>
          <p:cNvPr id="307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1" y="436563"/>
            <a:ext cx="1036108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8634" y="2008188"/>
            <a:ext cx="1036108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775884" y="6308726"/>
            <a:ext cx="249554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37E580C-3CB8-45A1-ABF7-26EA6F1E0710}" type="datetimeFigureOut">
              <a:rPr lang="nb-NO" smtClean="0"/>
              <a:t>16.04.2026</a:t>
            </a:fld>
            <a:endParaRPr lang="nb-NO"/>
          </a:p>
        </p:txBody>
      </p:sp>
      <p:pic>
        <p:nvPicPr>
          <p:cNvPr id="3079" name="Bilde 1" descr="Noklus_logo_2012_white_whit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2" y="6400801"/>
            <a:ext cx="1898649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39784" y="6319838"/>
            <a:ext cx="2785533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90292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200" y="230190"/>
            <a:ext cx="1926885" cy="7202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29" y="6398437"/>
            <a:ext cx="12192829" cy="4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0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nett-portal.helsedirektoratet.no/" TargetMode="Externa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343522/" TargetMode="External"/><Relationship Id="rId2" Type="http://schemas.openxmlformats.org/officeDocument/2006/relationships/hyperlink" Target="https://www.primary-care-diabetes.com/article/S1751-9918(20)30334-X/fulltext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jelp.infodoc.no/infodoc/infodoc-plenario/journalen/infodoc-diabeteskontroll-noklus" TargetMode="Externa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1.xml"/><Relationship Id="rId5" Type="http://schemas.openxmlformats.org/officeDocument/2006/relationships/hyperlink" Target="https://www.youtube.com/watch?v=kySq2LGtv1Y&amp;t=1s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doc_support@eg.no" TargetMode="Externa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6.xml"/><Relationship Id="rId1" Type="http://schemas.openxmlformats.org/officeDocument/2006/relationships/themeOverride" Target="../theme/themeOverr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78AB58-4E44-2CBC-BE10-6AC696850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C5824184-EE66-8E67-42FE-99AECB5038C9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40970" y="74892"/>
            <a:ext cx="9974580" cy="15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nb-NO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nb-NO" sz="4400" dirty="0" err="1">
                <a:solidFill>
                  <a:srgbClr val="00B0F0"/>
                </a:solidFill>
                <a:latin typeface="+mn-lt"/>
              </a:rPr>
              <a:t>Infodoc</a:t>
            </a:r>
            <a:r>
              <a:rPr lang="nb-NO" sz="4400" dirty="0">
                <a:solidFill>
                  <a:srgbClr val="00B0F0"/>
                </a:solidFill>
                <a:latin typeface="+mn-lt"/>
              </a:rPr>
              <a:t> Diabeteskontroll (Noklus) </a:t>
            </a:r>
            <a:br>
              <a:rPr lang="nb-NO" sz="3600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nb-NO" sz="2000" i="1" dirty="0">
                <a:solidFill>
                  <a:schemeClr val="bg2">
                    <a:lumMod val="50000"/>
                  </a:schemeClr>
                </a:solidFill>
              </a:rPr>
            </a:br>
            <a:endParaRPr lang="nb-NO" sz="2000" i="1" dirty="0">
              <a:solidFill>
                <a:schemeClr val="accent3"/>
              </a:solidFill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1F51F590-F80B-140B-6A68-E9D2E3B41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8844"/>
            <a:ext cx="12192000" cy="3076984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039A470-8CA4-2825-1423-C084A2C9A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289" y="2267712"/>
            <a:ext cx="2249423" cy="886968"/>
          </a:xfrm>
          <a:prstGeom prst="rect">
            <a:avLst/>
          </a:prstGeom>
        </p:spPr>
      </p:pic>
      <p:pic>
        <p:nvPicPr>
          <p:cNvPr id="3" name="Picture 3" descr="C:\Users\toma\AppData\Local\Microsoft\Windows\Temporary Internet Files\Content.IE5\EPA970SI\MC900439359[1].jpg">
            <a:extLst>
              <a:ext uri="{FF2B5EF4-FFF2-40B4-BE49-F238E27FC236}">
                <a16:creationId xmlns:a16="http://schemas.microsoft.com/office/drawing/2014/main" id="{DEF011E3-E051-E71C-9657-D9537B6A5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216" y="1353311"/>
            <a:ext cx="3127248" cy="201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56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23422B-FF7E-472B-82A6-C5BDFA1D7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77" y="400497"/>
            <a:ext cx="9029281" cy="1325563"/>
          </a:xfrm>
        </p:spPr>
        <p:txBody>
          <a:bodyPr/>
          <a:lstStyle/>
          <a:p>
            <a:r>
              <a:rPr lang="nb-NO" dirty="0"/>
              <a:t>Få hjelp med F1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B93D9F-0045-4599-A5C8-BA53CA325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Vil du ha hjelp til arbeidet med diabeteskontrollskjemaet, kan du trykke på F1-tasten når skjemaet er åpent. Der beskrives skjemaets innhold mer i detalj.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780CCF1-DA2E-8420-F06A-234963840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632" y="2597566"/>
            <a:ext cx="6225449" cy="345712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B01F196-740A-F85A-42C7-F0524D0D1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0929" y="5326144"/>
            <a:ext cx="2032836" cy="66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97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CFB65A-5B07-600B-6F0F-1F5822947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Diabetesrapporter i Tjenesteportal for helseaktører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7B6724-32F5-D305-E30C-AD127FCAC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Norsk diabetesregister for voksne tilgjengeliggjør data fra Noklus diabetesskjema i Tjenesteportal for helseaktører </a:t>
            </a:r>
            <a:r>
              <a:rPr lang="nb-NO" u="sng" dirty="0">
                <a:hlinkClick r:id="rId2"/>
              </a:rPr>
              <a:t>https://internett-portal.helsedirektoratet.no/</a:t>
            </a:r>
            <a:r>
              <a:rPr lang="nb-NO" dirty="0"/>
              <a:t>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</a:t>
            </a:r>
            <a:r>
              <a:rPr lang="nb-NO" b="1" dirty="0"/>
              <a:t>Portalen gir fastlegen:</a:t>
            </a:r>
          </a:p>
          <a:p>
            <a:pPr lvl="0"/>
            <a:r>
              <a:rPr lang="nb-NO" dirty="0"/>
              <a:t>Oversikt over kvaliteten i egen praksis </a:t>
            </a:r>
          </a:p>
          <a:p>
            <a:pPr lvl="0"/>
            <a:r>
              <a:rPr lang="nb-NO" dirty="0"/>
              <a:t>Sammenligning med andre praksiser (benchmarking)</a:t>
            </a:r>
          </a:p>
          <a:p>
            <a:pPr lvl="0"/>
            <a:r>
              <a:rPr lang="nb-NO" dirty="0"/>
              <a:t>Tidligere års rapporter samlet på ett sted (unike tilbakemeldingsrapporter)</a:t>
            </a:r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Løsningen gir et oppdatert og helhetlig bilde av diabetesbehandlingen i egen praksis, og legger         til rette for systematisk kvalitetsforbedring.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05078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65200B-785D-920B-3AA6-539E49D2B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Bedre kvalitet på diabetesomsorgen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E0F195-A09D-E5E7-AE30-1AD837AE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Forskning viser at bruk av skjema gir bedre kvalitet på diabetesomsorgen. Se artikler om dette her:  </a:t>
            </a:r>
            <a:r>
              <a:rPr lang="nb-NO" dirty="0">
                <a:hlinkClick r:id="rId2"/>
              </a:rPr>
              <a:t>https://www.primary-care-diabetes.com/article/S1751-9918(20)30334-X/fulltext</a:t>
            </a:r>
            <a:r>
              <a:rPr lang="nb-NO" dirty="0"/>
              <a:t>  </a:t>
            </a:r>
            <a:r>
              <a:rPr lang="nb-NO" dirty="0">
                <a:hlinkClick r:id="rId3"/>
              </a:rPr>
              <a:t>https://pubmed.ncbi.nlm.nih.gov/30343522/</a:t>
            </a:r>
            <a:r>
              <a:rPr lang="nb-NO" dirty="0"/>
              <a:t>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80C73DA-E912-41E9-EE5A-2BC9098F57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252" y="2625214"/>
            <a:ext cx="4592312" cy="355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5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AD513D-34BB-4B8C-BA48-487992C9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Oppsummering </a:t>
            </a:r>
            <a:r>
              <a:rPr lang="nb-NO" dirty="0" err="1"/>
              <a:t>Infodoc</a:t>
            </a:r>
            <a:r>
              <a:rPr lang="nb-NO" dirty="0"/>
              <a:t> diabeteskontroll (Noklus)</a:t>
            </a:r>
            <a:endParaRPr lang="en-US" b="1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D8EE4C-7D79-4426-8F9F-1FC07D7DB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1" y="1816481"/>
            <a:ext cx="10515600" cy="4351338"/>
          </a:xfrm>
        </p:spPr>
        <p:txBody>
          <a:bodyPr>
            <a:normAutofit/>
          </a:bodyPr>
          <a:lstStyle/>
          <a:p>
            <a:r>
              <a:rPr lang="nb-NO" sz="2800" dirty="0" err="1"/>
              <a:t>Infodoc</a:t>
            </a:r>
            <a:r>
              <a:rPr lang="nb-NO" sz="2800" dirty="0"/>
              <a:t> diabeteskontroll (Noklus) </a:t>
            </a:r>
            <a:r>
              <a:rPr lang="nb-NO" sz="2800" dirty="0">
                <a:latin typeface="Aptos" panose="020B0004020202020204" pitchFamily="34" charset="0"/>
              </a:rPr>
              <a:t>er</a:t>
            </a:r>
            <a:r>
              <a:rPr lang="nb-NO" sz="2800" b="1" dirty="0">
                <a:latin typeface="Aptos" panose="020B0004020202020204" pitchFamily="34" charset="0"/>
              </a:rPr>
              <a:t> </a:t>
            </a:r>
            <a:r>
              <a:rPr lang="nb-NO" sz="2800" dirty="0"/>
              <a:t>fullintegrert i journalsystemet til </a:t>
            </a:r>
            <a:r>
              <a:rPr lang="nb-NO" sz="2800" dirty="0" err="1"/>
              <a:t>Infodoc</a:t>
            </a:r>
            <a:r>
              <a:rPr lang="nb-NO" sz="2800" dirty="0"/>
              <a:t> i Sky</a:t>
            </a:r>
          </a:p>
          <a:p>
            <a:r>
              <a:rPr lang="nb-NO" sz="2800" dirty="0"/>
              <a:t>Trykk </a:t>
            </a:r>
            <a:r>
              <a:rPr lang="nb-NO" sz="2800" b="1" dirty="0"/>
              <a:t>lagre og send </a:t>
            </a:r>
            <a:r>
              <a:rPr lang="nb-NO" sz="2800" dirty="0"/>
              <a:t>hver gang du fyller ut skjema</a:t>
            </a:r>
          </a:p>
          <a:p>
            <a:r>
              <a:rPr lang="nb-NO" sz="2800" dirty="0">
                <a:latin typeface="Aptos" panose="020B0004020202020204" pitchFamily="34" charset="0"/>
              </a:rPr>
              <a:t>Få oversikt over kvalitet i egen praksis med </a:t>
            </a:r>
            <a:r>
              <a:rPr lang="nb-NO" sz="2800" dirty="0" err="1">
                <a:latin typeface="Aptos" panose="020B0004020202020204" pitchFamily="34" charset="0"/>
              </a:rPr>
              <a:t>Infodoc</a:t>
            </a:r>
            <a:r>
              <a:rPr lang="nb-NO" sz="2800" dirty="0">
                <a:latin typeface="Aptos" panose="020B0004020202020204" pitchFamily="34" charset="0"/>
              </a:rPr>
              <a:t> diabeteskontroll (Noklus)</a:t>
            </a:r>
            <a:endParaRPr lang="nb-NO" sz="2800" dirty="0"/>
          </a:p>
          <a:p>
            <a:r>
              <a:rPr lang="nb-NO" sz="2800" dirty="0"/>
              <a:t>Lenke til hjelpeside: </a:t>
            </a:r>
            <a:r>
              <a:rPr lang="nb-NO" sz="28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Infodoc</a:t>
            </a:r>
            <a:r>
              <a:rPr lang="nb-NO" sz="2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 Diabeteskontroll (Noklus) - EG </a:t>
            </a:r>
            <a:r>
              <a:rPr lang="nb-NO" sz="2800" u="sng" dirty="0" err="1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Infodoc</a:t>
            </a:r>
            <a:r>
              <a:rPr lang="nb-NO" sz="2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 – hjelp</a:t>
            </a:r>
            <a:r>
              <a:rPr lang="nb-NO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93DE9E7-5C7D-DEC4-7ED5-0B9A75506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462" y="5222449"/>
            <a:ext cx="1847653" cy="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9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24744" y="747065"/>
            <a:ext cx="8229600" cy="796950"/>
          </a:xfrm>
        </p:spPr>
        <p:txBody>
          <a:bodyPr>
            <a:normAutofit/>
          </a:bodyPr>
          <a:lstStyle/>
          <a:p>
            <a:r>
              <a:rPr lang="nb-NO" dirty="0" err="1"/>
              <a:t>Infodoc</a:t>
            </a:r>
            <a:r>
              <a:rPr lang="nb-NO" dirty="0"/>
              <a:t> diabeteskontroll (Noklus)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95074" y="1901604"/>
            <a:ext cx="8229600" cy="420933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dirty="0"/>
              <a:t>Egen takst for oppstart og bruk</a:t>
            </a:r>
            <a:br>
              <a:rPr lang="nb-NO" dirty="0"/>
            </a:br>
            <a:r>
              <a:rPr lang="nb-NO" dirty="0"/>
              <a:t>(105 - førstegangsutfylling og 100 - senere årskontroll utfylling)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1D7FCB41-2368-4DF3-58DA-5304BF76E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7776" y="5222449"/>
            <a:ext cx="2060888" cy="61274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6807161-A5A1-68DD-4AD1-A0115E7E660E}"/>
              </a:ext>
            </a:extLst>
          </p:cNvPr>
          <p:cNvSpPr txBox="1"/>
          <p:nvPr/>
        </p:nvSpPr>
        <p:spPr>
          <a:xfrm>
            <a:off x="1919250" y="4486519"/>
            <a:ext cx="697338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6D8C56-72FE-A20A-673D-F1640579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Aktivering av 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481075-F192-8EE6-C306-29E93F442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Noklus diabetesskjema ligger tilgjengelig og gratis som en del av journalen, men skjema må aktiveres før bruk.</a:t>
            </a:r>
          </a:p>
          <a:p>
            <a:endParaRPr lang="nb-NO" dirty="0"/>
          </a:p>
          <a:p>
            <a:r>
              <a:rPr lang="nb-NO" dirty="0"/>
              <a:t>Ta kontakt med EG </a:t>
            </a:r>
            <a:r>
              <a:rPr lang="nb-NO" dirty="0" err="1"/>
              <a:t>Infodoc</a:t>
            </a:r>
            <a:r>
              <a:rPr lang="nb-NO" dirty="0"/>
              <a:t> på e-post </a:t>
            </a:r>
            <a:r>
              <a:rPr lang="nb-NO" dirty="0">
                <a:hlinkClick r:id="rId2"/>
              </a:rPr>
              <a:t>Infodoc_support@eg.no</a:t>
            </a:r>
            <a:r>
              <a:rPr lang="nb-NO" dirty="0"/>
              <a:t> eller ring 415 32 020 så hjelper de med aktivering.</a:t>
            </a:r>
          </a:p>
        </p:txBody>
      </p:sp>
    </p:spTree>
    <p:extLst>
      <p:ext uri="{BB962C8B-B14F-4D97-AF65-F5344CB8AC3E}">
        <p14:creationId xmlns:p14="http://schemas.microsoft.com/office/powerpoint/2010/main" val="303196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490100-980C-48D2-9E48-E6132AC2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Åpne skjemaet 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7547EA-E9EA-43C8-9913-BC97420E1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08163"/>
            <a:ext cx="4309109" cy="4287154"/>
          </a:xfrm>
        </p:spPr>
        <p:txBody>
          <a:bodyPr/>
          <a:lstStyle/>
          <a:p>
            <a:r>
              <a:rPr lang="nb-NO" b="1" dirty="0"/>
              <a:t>Alternativ 1-dialogboks </a:t>
            </a:r>
          </a:p>
          <a:p>
            <a:pPr marL="0" indent="0">
              <a:buNone/>
            </a:pPr>
            <a:r>
              <a:rPr lang="nb-NO" sz="2000" dirty="0"/>
              <a:t>Dialogboks spretter opp når du åpner skjema</a:t>
            </a:r>
          </a:p>
          <a:p>
            <a:pPr marL="0" indent="0">
              <a:buNone/>
            </a:pPr>
            <a:r>
              <a:rPr lang="nb-NO" b="1" dirty="0"/>
              <a:t>Alternativ 2 – manuell åpning</a:t>
            </a:r>
          </a:p>
          <a:p>
            <a:pPr marL="457200" indent="-457200">
              <a:buAutoNum type="arabicPeriod"/>
            </a:pPr>
            <a:r>
              <a:rPr lang="nb-NO" sz="2000" dirty="0"/>
              <a:t>Fra journalen: Trykk på funksjons tasten F9 eller velg lenken «Snarveier» i funksjonspanelet. </a:t>
            </a:r>
          </a:p>
          <a:p>
            <a:pPr marL="457200" indent="-457200">
              <a:buAutoNum type="arabicPeriod"/>
            </a:pPr>
            <a:r>
              <a:rPr lang="nb-NO" sz="2000" dirty="0"/>
              <a:t>Søk etter «Diabeteskontroll» i snarvei-menyen som blir åpnet.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12CA29A-81EF-6527-5EF1-E6742FEFC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6909" y="1441013"/>
            <a:ext cx="5906890" cy="334631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33F9FA8E-5D80-48AA-E53C-B294BEA16C7F}"/>
              </a:ext>
            </a:extLst>
          </p:cNvPr>
          <p:cNvSpPr/>
          <p:nvPr/>
        </p:nvSpPr>
        <p:spPr>
          <a:xfrm>
            <a:off x="9384030" y="2594610"/>
            <a:ext cx="1893569" cy="170307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76C6555-0914-A463-1542-B50AD2DC8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5421781"/>
            <a:ext cx="2133598" cy="7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7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CF821617-C803-02D7-CA6B-D42D6AA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9822" y="1058236"/>
            <a:ext cx="12067676" cy="5344348"/>
          </a:xfr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EEB39C20-FB15-D992-D352-78791B9260CD}"/>
              </a:ext>
            </a:extLst>
          </p:cNvPr>
          <p:cNvCxnSpPr>
            <a:cxnSpLocks/>
          </p:cNvCxnSpPr>
          <p:nvPr/>
        </p:nvCxnSpPr>
        <p:spPr>
          <a:xfrm>
            <a:off x="5392132" y="1101747"/>
            <a:ext cx="1031528" cy="932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374E2A3-2458-EF4D-355F-A7B46A2D2006}"/>
              </a:ext>
            </a:extLst>
          </p:cNvPr>
          <p:cNvSpPr txBox="1"/>
          <p:nvPr/>
        </p:nvSpPr>
        <p:spPr>
          <a:xfrm>
            <a:off x="3412503" y="455416"/>
            <a:ext cx="4458878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Ved å trykke på denne pilen skjules medikamentlisten og skjemaet ser nettere ut</a:t>
            </a:r>
          </a:p>
        </p:txBody>
      </p: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61C00187-BE89-E31A-7C44-E26C7255D64C}"/>
              </a:ext>
            </a:extLst>
          </p:cNvPr>
          <p:cNvCxnSpPr>
            <a:cxnSpLocks/>
          </p:cNvCxnSpPr>
          <p:nvPr/>
        </p:nvCxnSpPr>
        <p:spPr>
          <a:xfrm>
            <a:off x="1556994" y="5694995"/>
            <a:ext cx="13558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E1AEF4B-BECB-42F0-8F61-09CAC25F6822}"/>
              </a:ext>
            </a:extLst>
          </p:cNvPr>
          <p:cNvSpPr txBox="1"/>
          <p:nvPr/>
        </p:nvSpPr>
        <p:spPr>
          <a:xfrm>
            <a:off x="2912883" y="5555318"/>
            <a:ext cx="3773667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Variabler merket med * hentes fra journalen første gang, men ved automatisk uthenting kan det bli feil. Kontroller første gang og rett </a:t>
            </a:r>
            <a:r>
              <a:rPr lang="nb-NO" sz="1200" dirty="0" err="1"/>
              <a:t>evt</a:t>
            </a:r>
            <a:r>
              <a:rPr lang="nb-NO" sz="1200" dirty="0"/>
              <a:t> feil. Trykk deretter på lagre og de riktige opplysninger lagres til neste gang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9255C28-E20A-F638-C603-8B74FF048AAE}"/>
              </a:ext>
            </a:extLst>
          </p:cNvPr>
          <p:cNvSpPr/>
          <p:nvPr/>
        </p:nvSpPr>
        <p:spPr>
          <a:xfrm>
            <a:off x="6823710" y="1933663"/>
            <a:ext cx="3314700" cy="4451950"/>
          </a:xfrm>
          <a:prstGeom prst="rect">
            <a:avLst/>
          </a:prstGeom>
          <a:noFill/>
          <a:ln cmpd="thickThin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C8A1E0D8-FEEC-BDE2-0820-69F0528B9ACC}"/>
              </a:ext>
            </a:extLst>
          </p:cNvPr>
          <p:cNvCxnSpPr>
            <a:cxnSpLocks/>
          </p:cNvCxnSpPr>
          <p:nvPr/>
        </p:nvCxnSpPr>
        <p:spPr>
          <a:xfrm flipH="1">
            <a:off x="9488582" y="708660"/>
            <a:ext cx="649828" cy="1059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005C8468-D30E-047E-A740-62D2241BFB67}"/>
              </a:ext>
            </a:extLst>
          </p:cNvPr>
          <p:cNvSpPr txBox="1"/>
          <p:nvPr/>
        </p:nvSpPr>
        <p:spPr>
          <a:xfrm>
            <a:off x="8298180" y="874617"/>
            <a:ext cx="184023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Dette er det som inngår i diabetes årskontroll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7F5CEC45-EE65-00A3-6790-7921283A24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913" y="5259375"/>
            <a:ext cx="2586086" cy="7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5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2AE77A-619A-2C27-E570-C4607B13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42F87647-E25D-ABCD-9901-8C5121C9B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97" y="162720"/>
            <a:ext cx="12108806" cy="5462954"/>
          </a:xfrm>
          <a:ln>
            <a:solidFill>
              <a:schemeClr val="accent1"/>
            </a:solidFill>
          </a:ln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ABD428A-AB06-48E5-67FC-B2229F53CC84}"/>
              </a:ext>
            </a:extLst>
          </p:cNvPr>
          <p:cNvSpPr txBox="1"/>
          <p:nvPr/>
        </p:nvSpPr>
        <p:spPr>
          <a:xfrm>
            <a:off x="1348740" y="5651928"/>
            <a:ext cx="1084326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Vi anbefaler å trykke </a:t>
            </a:r>
            <a:r>
              <a:rPr lang="nb-NO" b="1" dirty="0"/>
              <a:t>lagre og send </a:t>
            </a:r>
            <a:r>
              <a:rPr lang="nb-NO" dirty="0"/>
              <a:t>inn hver gang man har endret noe i skjemaet. Noklus benytter alltid det siste skjemaet som er sendt inn det kalenderåret. En kan sende så mange halvferdige skjema man vil i løpet av et år.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32AAEBC8-D6DA-8874-E3AD-4FF58C7CF34F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6770370" y="5380892"/>
            <a:ext cx="4683076" cy="2710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9B9E1889-ADA0-2145-DFB7-39C53E0D3EE6}"/>
              </a:ext>
            </a:extLst>
          </p:cNvPr>
          <p:cNvSpPr txBox="1"/>
          <p:nvPr/>
        </p:nvSpPr>
        <p:spPr>
          <a:xfrm>
            <a:off x="8074152" y="3603188"/>
            <a:ext cx="2407921" cy="11695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Når du kopierer tekstresyme genereres et tekstsammendrag av skjema som kan limes inn i journalen ved å trykke </a:t>
            </a:r>
            <a:r>
              <a:rPr lang="nb-NO" sz="1400" dirty="0" err="1"/>
              <a:t>Ctrl</a:t>
            </a:r>
            <a:r>
              <a:rPr lang="nb-NO" sz="1400" dirty="0"/>
              <a:t> + v</a:t>
            </a:r>
          </a:p>
        </p:txBody>
      </p: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ABEBD2EF-6F08-4342-0023-7B7E43A32262}"/>
              </a:ext>
            </a:extLst>
          </p:cNvPr>
          <p:cNvCxnSpPr>
            <a:cxnSpLocks/>
          </p:cNvCxnSpPr>
          <p:nvPr/>
        </p:nvCxnSpPr>
        <p:spPr>
          <a:xfrm flipH="1">
            <a:off x="5509260" y="4772739"/>
            <a:ext cx="2564892" cy="485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Ellipse 17">
            <a:extLst>
              <a:ext uri="{FF2B5EF4-FFF2-40B4-BE49-F238E27FC236}">
                <a16:creationId xmlns:a16="http://schemas.microsoft.com/office/drawing/2014/main" id="{F8956628-EA53-F045-21B7-C55462F7E7CB}"/>
              </a:ext>
            </a:extLst>
          </p:cNvPr>
          <p:cNvSpPr/>
          <p:nvPr/>
        </p:nvSpPr>
        <p:spPr>
          <a:xfrm>
            <a:off x="3528333" y="4962406"/>
            <a:ext cx="1028700" cy="5907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0C71562B-D826-5045-531D-03A99EC92C69}"/>
              </a:ext>
            </a:extLst>
          </p:cNvPr>
          <p:cNvSpPr txBox="1"/>
          <p:nvPr/>
        </p:nvSpPr>
        <p:spPr>
          <a:xfrm>
            <a:off x="8256165" y="1281258"/>
            <a:ext cx="2407921" cy="1384995"/>
          </a:xfrm>
          <a:prstGeom prst="rect">
            <a:avLst/>
          </a:prstGeom>
          <a:noFill/>
          <a:ln>
            <a:solidFill>
              <a:schemeClr val="accent1">
                <a:shade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400" dirty="0"/>
              <a:t>Trykk «</a:t>
            </a:r>
            <a:r>
              <a:rPr lang="nb-NO" sz="1400"/>
              <a:t>Ferdig utfylt for </a:t>
            </a:r>
            <a:r>
              <a:rPr lang="nb-NO" sz="1400" dirty="0"/>
              <a:t>i år» dersom du ikke ønsker å få opp dialogboksen mer dette året, men skjema kan når som helst åpnes igjen ved hjelp av snarvei F9</a:t>
            </a:r>
          </a:p>
        </p:txBody>
      </p:sp>
      <p:cxnSp>
        <p:nvCxnSpPr>
          <p:cNvPr id="21" name="Rett pilkobling 20">
            <a:extLst>
              <a:ext uri="{FF2B5EF4-FFF2-40B4-BE49-F238E27FC236}">
                <a16:creationId xmlns:a16="http://schemas.microsoft.com/office/drawing/2014/main" id="{D3E8134A-6735-F58C-6030-844212D35E2B}"/>
              </a:ext>
            </a:extLst>
          </p:cNvPr>
          <p:cNvCxnSpPr>
            <a:cxnSpLocks/>
            <a:endCxn id="18" idx="7"/>
          </p:cNvCxnSpPr>
          <p:nvPr/>
        </p:nvCxnSpPr>
        <p:spPr>
          <a:xfrm flipH="1">
            <a:off x="4406383" y="2478024"/>
            <a:ext cx="3849782" cy="2570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de 2">
            <a:extLst>
              <a:ext uri="{FF2B5EF4-FFF2-40B4-BE49-F238E27FC236}">
                <a16:creationId xmlns:a16="http://schemas.microsoft.com/office/drawing/2014/main" id="{BB7D3D02-5844-E989-0070-256998882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38" y="5069727"/>
            <a:ext cx="2065606" cy="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D3DB4D6-3FE2-E61D-5018-CE33E2C90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Anbefalt arbeidsmåte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D896494-0400-7421-E807-9921BAF99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Velg knappen </a:t>
            </a:r>
            <a:r>
              <a:rPr lang="nb-NO" b="1" dirty="0"/>
              <a:t>Lagre og Send inn</a:t>
            </a:r>
            <a:r>
              <a:rPr lang="nb-NO" dirty="0"/>
              <a:t> når du vil sende dataene til Noklus </a:t>
            </a:r>
          </a:p>
          <a:p>
            <a:endParaRPr lang="nb-NO" dirty="0"/>
          </a:p>
          <a:p>
            <a:r>
              <a:rPr lang="nb-NO" dirty="0"/>
              <a:t>Skjema </a:t>
            </a:r>
            <a:r>
              <a:rPr lang="nb-NO" dirty="0" err="1"/>
              <a:t>autolagres</a:t>
            </a:r>
            <a:r>
              <a:rPr lang="nb-NO" dirty="0"/>
              <a:t> hvert 30. sekund.</a:t>
            </a:r>
          </a:p>
          <a:p>
            <a:endParaRPr lang="nb-NO" dirty="0"/>
          </a:p>
          <a:p>
            <a:r>
              <a:rPr lang="nb-NO" dirty="0"/>
              <a:t>Av sikkerhetsmessige årsaker vil et diabetesskjema som ligger åpent mer enn 40 minutter uten å være i bruk, gi en feilmelding dersom du prøver å sende inn. Løsningen blir da å lukke skjema for så å åpne det på nytt via snarvei (F9) «diabeteskontroll» og sende inn.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91049C5-0E6D-B05F-FD08-5F009569A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736" y="5069727"/>
            <a:ext cx="2203704" cy="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43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1D4684-E2B1-479B-8163-E99BFD3BF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årsskiftet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5CDE9F-9B55-4332-B1CC-640DC9334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Ved </a:t>
            </a:r>
            <a:r>
              <a:rPr lang="en-US" dirty="0" err="1"/>
              <a:t>årsskiftet</a:t>
            </a:r>
            <a:r>
              <a:rPr lang="en-US" dirty="0"/>
              <a:t> </a:t>
            </a:r>
            <a:r>
              <a:rPr lang="en-US" dirty="0" err="1"/>
              <a:t>blir</a:t>
            </a:r>
            <a:r>
              <a:rPr lang="en-US" dirty="0"/>
              <a:t> det </a:t>
            </a:r>
            <a:r>
              <a:rPr lang="en-US" dirty="0" err="1"/>
              <a:t>automatisk</a:t>
            </a:r>
            <a:r>
              <a:rPr lang="en-US" dirty="0"/>
              <a:t> </a:t>
            </a:r>
            <a:r>
              <a:rPr lang="en-US" dirty="0" err="1"/>
              <a:t>opprettet</a:t>
            </a:r>
            <a:r>
              <a:rPr lang="en-US" dirty="0"/>
              <a:t> </a:t>
            </a:r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skjema</a:t>
            </a:r>
            <a:r>
              <a:rPr lang="en-US" dirty="0"/>
              <a:t> for </a:t>
            </a:r>
            <a:r>
              <a:rPr lang="en-US" dirty="0" err="1"/>
              <a:t>diabeteskontroll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Fjorårets</a:t>
            </a:r>
            <a:r>
              <a:rPr lang="en-US" dirty="0"/>
              <a:t> data </a:t>
            </a:r>
            <a:r>
              <a:rPr lang="en-US" dirty="0" err="1"/>
              <a:t>følger</a:t>
            </a:r>
            <a:r>
              <a:rPr lang="en-US" dirty="0"/>
              <a:t> med over </a:t>
            </a:r>
            <a:r>
              <a:rPr lang="en-US" dirty="0" err="1"/>
              <a:t>i</a:t>
            </a:r>
            <a:r>
              <a:rPr lang="en-US" dirty="0"/>
              <a:t> det nye </a:t>
            </a:r>
            <a:r>
              <a:rPr lang="en-US" dirty="0" err="1"/>
              <a:t>skjemaet</a:t>
            </a:r>
            <a:r>
              <a:rPr lang="en-US" dirty="0"/>
              <a:t>, med </a:t>
            </a:r>
            <a:r>
              <a:rPr lang="en-US" dirty="0" err="1"/>
              <a:t>unntak</a:t>
            </a:r>
            <a:r>
              <a:rPr lang="en-US" dirty="0"/>
              <a:t> av </a:t>
            </a:r>
            <a:r>
              <a:rPr lang="en-US" dirty="0" err="1"/>
              <a:t>feltene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kategorien</a:t>
            </a:r>
            <a:r>
              <a:rPr lang="en-US" dirty="0"/>
              <a:t> </a:t>
            </a:r>
            <a:r>
              <a:rPr lang="en-US" dirty="0" err="1"/>
              <a:t>Årskontroll</a:t>
            </a:r>
            <a:r>
              <a:rPr lang="en-US" dirty="0"/>
              <a:t>, der du </a:t>
            </a:r>
            <a:r>
              <a:rPr lang="en-US" dirty="0" err="1"/>
              <a:t>må</a:t>
            </a:r>
            <a:r>
              <a:rPr lang="en-US" dirty="0"/>
              <a:t> </a:t>
            </a:r>
            <a:r>
              <a:rPr lang="en-US" dirty="0" err="1"/>
              <a:t>legge</a:t>
            </a:r>
            <a:r>
              <a:rPr lang="en-US" dirty="0"/>
              <a:t> inn data for det nye </a:t>
            </a:r>
            <a:r>
              <a:rPr lang="en-US" dirty="0" err="1"/>
              <a:t>året</a:t>
            </a:r>
            <a:r>
              <a:rPr lang="en-US" dirty="0"/>
              <a:t>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DB3E805-BBE0-0428-834D-A2197BF03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7736" y="5069727"/>
            <a:ext cx="2203704" cy="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75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659CB2-0634-E0BD-4B9F-94D4396B1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Slå av spørsmålet om å åpne skjema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9F362A3-2C2D-93A5-9C56-94B460FF7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lain"/>
            </a:pPr>
            <a:r>
              <a:rPr lang="nb-NO" dirty="0"/>
              <a:t>Hvis du har gjort deg ferdig med skjemaet for inneværende år for den aktuelle pasienten, haker du av for valget </a:t>
            </a:r>
            <a:r>
              <a:rPr lang="nb-NO" b="1" dirty="0"/>
              <a:t>Ferdig utfylt for i år</a:t>
            </a:r>
            <a:r>
              <a:rPr lang="nb-NO" dirty="0"/>
              <a:t>, som du finner nederst i området med individuelle behandlingsmål. Når det har gått 365 dager vil du få opp et spørsmål om du ønsker å utføre en ny diabeteskontroll på pasienten.</a:t>
            </a:r>
          </a:p>
          <a:p>
            <a:pPr marL="457200" indent="-457200">
              <a:buAutoNum type="arabicPlain"/>
            </a:pPr>
            <a:endParaRPr lang="nb-NO" dirty="0"/>
          </a:p>
          <a:p>
            <a:pPr marL="457200" indent="-457200">
              <a:buAutoNum type="arabicPlain"/>
            </a:pPr>
            <a:r>
              <a:rPr lang="nb-NO" dirty="0"/>
              <a:t>Hvis du </a:t>
            </a:r>
            <a:r>
              <a:rPr lang="nb-NO" b="1" dirty="0"/>
              <a:t>ikke ønsker påminnelsen for noen av pasientene</a:t>
            </a:r>
            <a:r>
              <a:rPr lang="nb-NO" dirty="0"/>
              <a:t>, og vil slå den av kan det gjøres fra startpanelet (dette kan reverseres):</a:t>
            </a:r>
          </a:p>
          <a:p>
            <a:pPr marL="800100" lvl="1" indent="-457200">
              <a:buAutoNum type="arabicPlain"/>
            </a:pPr>
            <a:r>
              <a:rPr lang="nb-NO" dirty="0"/>
              <a:t>Velg Brukerfunksjoner (personsymbolet oppe til høyre).</a:t>
            </a:r>
          </a:p>
          <a:p>
            <a:pPr marL="800100" lvl="1" indent="-457200">
              <a:buAutoNum type="arabicPlain"/>
            </a:pPr>
            <a:r>
              <a:rPr lang="nb-NO" dirty="0"/>
              <a:t>Velg Åpne brukerprofil &gt; fanen Innstillinger. </a:t>
            </a:r>
          </a:p>
          <a:p>
            <a:pPr marL="800100" lvl="1" indent="-457200">
              <a:buAutoNum type="arabicPlain"/>
            </a:pPr>
            <a:r>
              <a:rPr lang="nb-NO" dirty="0"/>
              <a:t>Under Journal finner du innstillingen Vis påminnelse om diabeteskontroll. Endre den til False.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A1DCCABA-23BE-82B0-3BC6-039C15AB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608" y="5222449"/>
            <a:ext cx="1989056" cy="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11188"/>
      </p:ext>
    </p:extLst>
  </p:cSld>
  <p:clrMapOvr>
    <a:masterClrMapping/>
  </p:clrMapOvr>
</p:sld>
</file>

<file path=ppt/theme/theme1.xml><?xml version="1.0" encoding="utf-8"?>
<a:theme xmlns:a="http://schemas.openxmlformats.org/drawingml/2006/main" name="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l 2_hvit bakgrunn m grønn stripe og logo">
  <a:themeElements>
    <a:clrScheme name="Noklus">
      <a:dk1>
        <a:sysClr val="windowText" lastClr="000000"/>
      </a:dk1>
      <a:lt1>
        <a:sysClr val="window" lastClr="FFFFFF"/>
      </a:lt1>
      <a:dk2>
        <a:srgbClr val="00AFDB"/>
      </a:dk2>
      <a:lt2>
        <a:srgbClr val="E5E6E7"/>
      </a:lt2>
      <a:accent1>
        <a:srgbClr val="00AFDB"/>
      </a:accent1>
      <a:accent2>
        <a:srgbClr val="C1D82F"/>
      </a:accent2>
      <a:accent3>
        <a:srgbClr val="B6B8BA"/>
      </a:accent3>
      <a:accent4>
        <a:srgbClr val="54B948"/>
      </a:accent4>
      <a:accent5>
        <a:srgbClr val="5BE0FF"/>
      </a:accent5>
      <a:accent6>
        <a:srgbClr val="D8E781"/>
      </a:accent6>
      <a:hlink>
        <a:srgbClr val="0000FF"/>
      </a:hlink>
      <a:folHlink>
        <a:srgbClr val="F79646"/>
      </a:folHlink>
    </a:clrScheme>
    <a:fontScheme name="Nokl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y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Grønn stripe mal">
  <a:themeElements>
    <a:clrScheme name="Grønn stripe mal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Grønn stripe mal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Grønn stripe mal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-tema">
  <a:themeElements>
    <a:clrScheme name="Egendefin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B"/>
      </a:accent1>
      <a:accent2>
        <a:srgbClr val="C1D82F"/>
      </a:accent2>
      <a:accent3>
        <a:srgbClr val="54B948"/>
      </a:accent3>
      <a:accent4>
        <a:srgbClr val="B6B8BA"/>
      </a:accent4>
      <a:accent5>
        <a:srgbClr val="2B2E34"/>
      </a:accent5>
      <a:accent6>
        <a:srgbClr val="FFFFFF"/>
      </a:accent6>
      <a:hlink>
        <a:srgbClr val="0070C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759CCBC-DE13-4C7F-9B75-2B049A030B3B}" vid="{47670F60-269B-4E8D-B3C0-EFCD6E4D05A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2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3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4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5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6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ppt/theme/themeOverride7.xml><?xml version="1.0" encoding="utf-8"?>
<a:themeOverride xmlns:a="http://schemas.openxmlformats.org/drawingml/2006/main">
  <a:clrScheme name="Egendefinert 9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0AFDB"/>
    </a:accent1>
    <a:accent2>
      <a:srgbClr val="C1D82F"/>
    </a:accent2>
    <a:accent3>
      <a:srgbClr val="54B948"/>
    </a:accent3>
    <a:accent4>
      <a:srgbClr val="B6B8BA"/>
    </a:accent4>
    <a:accent5>
      <a:srgbClr val="2B2E34"/>
    </a:accent5>
    <a:accent6>
      <a:srgbClr val="FFFFFF"/>
    </a:accent6>
    <a:hlink>
      <a:srgbClr val="0070C0"/>
    </a:hlink>
    <a:folHlink>
      <a:srgbClr val="C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22E183424354583722BCE1C545804" ma:contentTypeVersion="12" ma:contentTypeDescription="Opprett et nytt dokument." ma:contentTypeScope="" ma:versionID="2216fc2b81caa160d097302e91ffe9ca">
  <xsd:schema xmlns:xsd="http://www.w3.org/2001/XMLSchema" xmlns:xs="http://www.w3.org/2001/XMLSchema" xmlns:p="http://schemas.microsoft.com/office/2006/metadata/properties" xmlns:ns2="cdabfb82-ee52-4073-9dfa-8e2b8f98abcd" xmlns:ns3="8f41fd04-dea6-4615-b87e-e375702bd7e2" targetNamespace="http://schemas.microsoft.com/office/2006/metadata/properties" ma:root="true" ma:fieldsID="328fa484291182553747a09de15cb876" ns2:_="" ns3:_="">
    <xsd:import namespace="cdabfb82-ee52-4073-9dfa-8e2b8f98abcd"/>
    <xsd:import namespace="8f41fd04-dea6-4615-b87e-e375702bd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bfb82-ee52-4073-9dfa-8e2b8f98a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70fa8840-2fdd-4eaa-9e17-41add528b3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1fd04-dea6-4615-b87e-e375702bd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6e2735-478f-4480-9289-5ac663da1f4b}" ma:internalName="TaxCatchAll" ma:showField="CatchAllData" ma:web="8f41fd04-dea6-4615-b87e-e375702bd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abfb82-ee52-4073-9dfa-8e2b8f98abcd">
      <Terms xmlns="http://schemas.microsoft.com/office/infopath/2007/PartnerControls"/>
    </lcf76f155ced4ddcb4097134ff3c332f>
    <TaxCatchAll xmlns="8f41fd04-dea6-4615-b87e-e375702bd7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A9C114-D2D5-4C26-8BFE-C170F1177B89}"/>
</file>

<file path=customXml/itemProps2.xml><?xml version="1.0" encoding="utf-8"?>
<ds:datastoreItem xmlns:ds="http://schemas.openxmlformats.org/officeDocument/2006/customXml" ds:itemID="{99FA722B-7A1A-4737-B59D-B410280A312C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585af0da-8073-4e2f-9167-5611ecd11f8c"/>
    <ds:schemaRef ds:uri="http://purl.org/dc/dcmitype/"/>
    <ds:schemaRef ds:uri="http://purl.org/dc/terms/"/>
    <ds:schemaRef ds:uri="cdabfb82-ee52-4073-9dfa-8e2b8f98abcd"/>
    <ds:schemaRef ds:uri="8f41fd04-dea6-4615-b87e-e375702bd7e2"/>
  </ds:schemaRefs>
</ds:datastoreItem>
</file>

<file path=customXml/itemProps3.xml><?xml version="1.0" encoding="utf-8"?>
<ds:datastoreItem xmlns:ds="http://schemas.openxmlformats.org/officeDocument/2006/customXml" ds:itemID="{6B332B16-9269-4443-809A-8B924BD2B0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782</Words>
  <Application>Microsoft Office PowerPoint</Application>
  <PresentationFormat>Widescreen</PresentationFormat>
  <Paragraphs>63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Wingdings</vt:lpstr>
      <vt:lpstr>Grønn stripe mal</vt:lpstr>
      <vt:lpstr>Mal 2_hvit bakgrunn m grønn stripe og logo</vt:lpstr>
      <vt:lpstr>1_Grønn stripe mal</vt:lpstr>
      <vt:lpstr>2_Grønn stripe mal</vt:lpstr>
      <vt:lpstr>1_Office-tema</vt:lpstr>
      <vt:lpstr> Infodoc Diabeteskontroll (Noklus)   </vt:lpstr>
      <vt:lpstr>Infodoc diabeteskontroll (Noklus)</vt:lpstr>
      <vt:lpstr>Aktivering av skjema</vt:lpstr>
      <vt:lpstr>Åpne skjemaet </vt:lpstr>
      <vt:lpstr>PowerPoint-presentasjon</vt:lpstr>
      <vt:lpstr>PowerPoint-presentasjon</vt:lpstr>
      <vt:lpstr>Anbefalt arbeidsmåte</vt:lpstr>
      <vt:lpstr>Nytt skjema ved årsskiftet</vt:lpstr>
      <vt:lpstr>Slå av spørsmålet om å åpne skjema</vt:lpstr>
      <vt:lpstr>Få hjelp med F1</vt:lpstr>
      <vt:lpstr>Diabetesrapporter i Tjenesteportal for helseaktører</vt:lpstr>
      <vt:lpstr>Bedre kvalitet på diabetesomsorgen</vt:lpstr>
      <vt:lpstr>Oppsummering Infodoc diabeteskontroll (Noklus)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journalsystem Allmennpraksis 2021</dc:title>
  <dc:creator>Tone Vonheim Madsen</dc:creator>
  <cp:lastModifiedBy>Janniche Ingebrigtsen</cp:lastModifiedBy>
  <cp:revision>113</cp:revision>
  <dcterms:created xsi:type="dcterms:W3CDTF">2021-02-01T10:00:47Z</dcterms:created>
  <dcterms:modified xsi:type="dcterms:W3CDTF">2026-04-16T07:42:49Z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0x010100DB722E183424354583722BCE1C545804</vt:lpwstr>
  </property>
  <property fmtid="{D5CDD505-2E9C-101B-9397-08002B2CF9AE}" pid="3" name="MediaServiceImageTags">
    <vt:lpwstr/>
  </property>
</Properties>
</file>