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</p:sldMasterIdLst>
  <p:notesMasterIdLst>
    <p:notesMasterId r:id="rId20"/>
  </p:notesMasterIdLst>
  <p:sldIdLst>
    <p:sldId id="308" r:id="rId9"/>
    <p:sldId id="803" r:id="rId10"/>
    <p:sldId id="802" r:id="rId11"/>
    <p:sldId id="823" r:id="rId12"/>
    <p:sldId id="825" r:id="rId13"/>
    <p:sldId id="805" r:id="rId14"/>
    <p:sldId id="826" r:id="rId15"/>
    <p:sldId id="810" r:id="rId16"/>
    <p:sldId id="282" r:id="rId17"/>
    <p:sldId id="824" r:id="rId18"/>
    <p:sldId id="801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0DBFB0C-CBBB-4CA7-9DB8-B1E81F9C2865}">
          <p14:sldIdLst>
            <p14:sldId id="308"/>
            <p14:sldId id="803"/>
            <p14:sldId id="802"/>
            <p14:sldId id="823"/>
            <p14:sldId id="825"/>
            <p14:sldId id="805"/>
            <p14:sldId id="826"/>
            <p14:sldId id="810"/>
            <p14:sldId id="282"/>
            <p14:sldId id="824"/>
            <p14:sldId id="8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anne Fjeld Løvaas" initials="KFL" lastIdx="1" clrIdx="0">
    <p:extLst>
      <p:ext uri="{19B8F6BF-5375-455C-9EA6-DF929625EA0E}">
        <p15:presenceInfo xmlns:p15="http://schemas.microsoft.com/office/powerpoint/2012/main" userId="Karianne Fjeld Løvaas" providerId="None"/>
      </p:ext>
    </p:extLst>
  </p:cmAuthor>
  <p:cmAuthor id="2" name="Tone Vonheim Madsen" initials="TVM" lastIdx="1" clrIdx="1">
    <p:extLst>
      <p:ext uri="{19B8F6BF-5375-455C-9EA6-DF929625EA0E}">
        <p15:presenceInfo xmlns:p15="http://schemas.microsoft.com/office/powerpoint/2012/main" userId="S::toma@noklus.no::85df5baa-1518-4a47-a2cc-431a5b84e2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473C1-BCA7-4A89-9113-63BAC2FD8117}" v="8" dt="2024-03-04T09:53:29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5B5B3-AFA3-4E9C-A10D-52D6B8F16E23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EEF35-F058-4288-9253-52034A3DA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683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103" name="Bilde 1" descr="Noklus_logo_2012_white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26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F7207-25C7-1E4B-91BC-45C39394A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55736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8917" y="436564"/>
            <a:ext cx="2590800" cy="5229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436564"/>
            <a:ext cx="7571317" cy="5229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7C626-8C5D-9A45-9DCF-BE627CE038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50893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07.03.2024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472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07.03.2024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087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07.03.2024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07.03.2024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04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07.03.2024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27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07.03.2024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05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07.03.2024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92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07.03.2024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D4F9A-02F8-8E45-8343-7DD9E0F6E7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63801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07.03.2024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24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07.03.2024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184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07.03.2024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527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103" name="Bilde 1" descr="Noklus_logo_2012_white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50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D4F9A-02F8-8E45-8343-7DD9E0F6E7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475759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481002-A788-C848-8941-3EBE476E3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246505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8634" y="2008188"/>
            <a:ext cx="5077884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9717" y="2008188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D3BFD-8A3C-8145-9313-F3F3A45A08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189123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F2044-8660-FB40-81EF-5724440AD5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720501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F25BB-FF8B-714B-87FD-16ADF0F900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264365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85DCFC-9748-E140-B091-C81C263B0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18170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481002-A788-C848-8941-3EBE476E3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69982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6D682-695E-3A4D-9E44-667752C579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311398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C325F8-7BEE-894A-B652-0E45FD06CF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470536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F7207-25C7-1E4B-91BC-45C39394A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233578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8917" y="436564"/>
            <a:ext cx="2590800" cy="5229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436564"/>
            <a:ext cx="7571317" cy="5229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7C626-8C5D-9A45-9DCF-BE627CE038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895118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103" name="Bilde 1" descr="Noklus_logo_2012_white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754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196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90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8634" y="2008188"/>
            <a:ext cx="5077884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9717" y="2008188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311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541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1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8634" y="2008188"/>
            <a:ext cx="5077884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9717" y="2008188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D3BFD-8A3C-8145-9313-F3F3A45A08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920692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852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540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806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142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8917" y="436564"/>
            <a:ext cx="2590800" cy="5229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436564"/>
            <a:ext cx="7571317" cy="5229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586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20035" y="301451"/>
            <a:ext cx="3707843" cy="320851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20033" y="3632184"/>
            <a:ext cx="3707843" cy="24169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Plassholder for innhold 3" descr="Et bilde som inneholder bord, innendørs, kopp, kaffe&#10;&#10;Automatisk generert beskrivelse">
            <a:extLst>
              <a:ext uri="{FF2B5EF4-FFF2-40B4-BE49-F238E27FC236}">
                <a16:creationId xmlns:a16="http://schemas.microsoft.com/office/drawing/2014/main" id="{68D4EE54-0F0A-C64C-AC1D-479BE49B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5" r="1616"/>
          <a:stretch/>
        </p:blipFill>
        <p:spPr>
          <a:xfrm>
            <a:off x="8304" y="2"/>
            <a:ext cx="6733309" cy="640285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2855"/>
            <a:ext cx="12192829" cy="459565"/>
          </a:xfrm>
          <a:prstGeom prst="rect">
            <a:avLst/>
          </a:prstGeom>
        </p:spPr>
      </p:pic>
      <p:pic>
        <p:nvPicPr>
          <p:cNvPr id="9" name="Bilde 8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BD71542A-040C-5948-871D-C62ADB6F03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18317" y="4624226"/>
            <a:ext cx="71183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46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69434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50712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11268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22264" y="355602"/>
            <a:ext cx="732524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9140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F2044-8660-FB40-81EF-5724440AD5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723079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87969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294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58001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14861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724" y="184669"/>
            <a:ext cx="1926885" cy="7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20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483741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4554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69"/>
          <a:stretch/>
        </p:blipFill>
        <p:spPr>
          <a:xfrm rot="5400000">
            <a:off x="-3199220" y="3199218"/>
            <a:ext cx="6858000" cy="459565"/>
          </a:xfrm>
          <a:prstGeom prst="rect">
            <a:avLst/>
          </a:prstGeom>
        </p:spPr>
      </p:pic>
      <p:pic>
        <p:nvPicPr>
          <p:cNvPr id="8" name="Bilde 7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67530" y="5410679"/>
            <a:ext cx="1926885" cy="7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2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F25BB-FF8B-714B-87FD-16ADF0F900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42893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85DCFC-9748-E140-B091-C81C263B0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72822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6D682-695E-3A4D-9E44-667752C579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42090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C325F8-7BEE-894A-B652-0E45FD06CF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43690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308726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3217C5B9-535F-0F4A-99FD-A4C15074A7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436563"/>
            <a:ext cx="103610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8634" y="2008188"/>
            <a:ext cx="103610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75884" y="6308726"/>
            <a:ext cx="24955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079" name="Bilde 1" descr="Noklus_logo_2012_white_whit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9784" y="6319838"/>
            <a:ext cx="278553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30988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3F1B-4C23-4EEA-B81E-9A4A9FF8F12B}" type="datetimeFigureOut">
              <a:rPr lang="nb-NO" smtClean="0"/>
              <a:pPr/>
              <a:t>07.03.2024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8" name="Bilde 1" descr="Noklus_logo_2012_white_whi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90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308726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3217C5B9-535F-0F4A-99FD-A4C15074A7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436563"/>
            <a:ext cx="103610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8634" y="2008188"/>
            <a:ext cx="103610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75884" y="6308726"/>
            <a:ext cx="24955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079" name="Bilde 1" descr="Noklus_logo_2012_white_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9784" y="6319838"/>
            <a:ext cx="278553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40970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308726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436563"/>
            <a:ext cx="103610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8634" y="2008188"/>
            <a:ext cx="103610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75884" y="6308726"/>
            <a:ext cx="24955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37E580C-3CB8-45A1-ABF7-26EA6F1E0710}" type="datetimeFigureOut">
              <a:rPr lang="nb-NO" smtClean="0"/>
              <a:t>07.03.2024</a:t>
            </a:fld>
            <a:endParaRPr lang="nb-NO"/>
          </a:p>
        </p:txBody>
      </p:sp>
      <p:pic>
        <p:nvPicPr>
          <p:cNvPr id="3079" name="Bilde 1" descr="Noklus_logo_2012_white_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9784" y="6319838"/>
            <a:ext cx="278553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9029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230190"/>
            <a:ext cx="1926885" cy="7202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29" y="6398437"/>
            <a:ext cx="12192829" cy="4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343522/" TargetMode="External"/><Relationship Id="rId2" Type="http://schemas.openxmlformats.org/officeDocument/2006/relationships/hyperlink" Target="https://www.primary-care-diabetes.com/article/S1751-9918(20)30334-X/fulltext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jelp.infodoc.no/infodoc/infodoc-plenario/journalen/infodoc-diabeteskontroll-noklus" TargetMode="Externa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0970" y="-8207"/>
            <a:ext cx="99745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br>
              <a:rPr lang="nb-NO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nb-NO" sz="3600" dirty="0" err="1">
                <a:solidFill>
                  <a:schemeClr val="bg2">
                    <a:lumMod val="50000"/>
                  </a:schemeClr>
                </a:solidFill>
              </a:rPr>
              <a:t>Infodoc</a:t>
            </a:r>
            <a:r>
              <a:rPr lang="nb-NO" sz="3600" dirty="0">
                <a:solidFill>
                  <a:schemeClr val="bg2">
                    <a:lumMod val="50000"/>
                  </a:schemeClr>
                </a:solidFill>
              </a:rPr>
              <a:t> Diabeteskontroll (Noklus) </a:t>
            </a:r>
            <a:br>
              <a:rPr lang="nb-NO" sz="36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nb-NO" sz="20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nb-NO" sz="2000" i="1" dirty="0">
                <a:solidFill>
                  <a:schemeClr val="accent3"/>
                </a:solidFill>
              </a:rPr>
              <a:t>1492 fastleger sendte inn data til registeret via Noklus diabetesskjema i 2022</a:t>
            </a:r>
            <a:br>
              <a:rPr lang="nb-NO" sz="2000" i="1" dirty="0">
                <a:solidFill>
                  <a:schemeClr val="accent3"/>
                </a:solidFill>
              </a:rPr>
            </a:br>
            <a:r>
              <a:rPr lang="nb-NO" sz="2000" i="1" dirty="0">
                <a:solidFill>
                  <a:schemeClr val="accent3"/>
                </a:solidFill>
              </a:rPr>
              <a:t>- Kom i gang du også!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38FAA86-F37B-081B-D74E-445D73F9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3777"/>
            <a:ext cx="12192000" cy="396205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A887A16-E3AA-153E-CB98-1CFF5635A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553" y="1581912"/>
            <a:ext cx="2539478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4214B-CE9D-F2F8-7BBD-C763D8BB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Noklus sender ut årlige tilbakemeldingsrapporter til alle fastleger som benytter </a:t>
            </a:r>
            <a:r>
              <a:rPr lang="nb-NO" dirty="0" err="1"/>
              <a:t>Infodoc</a:t>
            </a:r>
            <a:r>
              <a:rPr lang="nb-NO" dirty="0"/>
              <a:t> diabeteskontroll (Noklus)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79512E-67AD-780F-1D14-88B840B6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256723"/>
          </a:xfrm>
        </p:spPr>
        <p:txBody>
          <a:bodyPr>
            <a:normAutofit/>
          </a:bodyPr>
          <a:lstStyle/>
          <a:p>
            <a:r>
              <a:rPr lang="nb-NO" dirty="0"/>
              <a:t>Årlige tilbakemeldingsrapporter fra Noklus gir leger som bruker diabetesskjema oversikt på kvalitet i egen praksis</a:t>
            </a:r>
          </a:p>
          <a:p>
            <a:r>
              <a:rPr lang="nb-NO" dirty="0"/>
              <a:t>Forskning viser at bruk av skjema gir bedre kvalitet på diabetesomsorgen. Se artikler om dette her:  </a:t>
            </a:r>
            <a:r>
              <a:rPr lang="nb-NO" dirty="0">
                <a:hlinkClick r:id="rId2"/>
              </a:rPr>
              <a:t>https://www.primary-care-diabetes.com/article/S1751-9918(20)30334-X/fulltext</a:t>
            </a:r>
            <a:r>
              <a:rPr lang="nb-NO" dirty="0"/>
              <a:t>  </a:t>
            </a:r>
            <a:r>
              <a:rPr lang="nb-NO" dirty="0">
                <a:hlinkClick r:id="rId3"/>
              </a:rPr>
              <a:t>https://pubmed.ncbi.nlm.nih.gov/30343522/</a:t>
            </a:r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b="1" u="sng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DAEFE6F-E4B0-33D3-9C8E-102D364E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400" y="3404890"/>
            <a:ext cx="3136164" cy="290700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65FD656-F9C3-9A16-0478-4197EE24F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04104"/>
            <a:ext cx="21336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AD513D-34BB-4B8C-BA48-487992C9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Oppsummering </a:t>
            </a:r>
            <a:r>
              <a:rPr lang="nb-NO" dirty="0" err="1"/>
              <a:t>Infodoc</a:t>
            </a:r>
            <a:r>
              <a:rPr lang="nb-NO" dirty="0"/>
              <a:t> diabeteskontroll (Noklus)</a:t>
            </a:r>
            <a:endParaRPr lang="en-US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D8EE4C-7D79-4426-8F9F-1FC07D7D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1" y="1816481"/>
            <a:ext cx="10515600" cy="4351338"/>
          </a:xfrm>
        </p:spPr>
        <p:txBody>
          <a:bodyPr>
            <a:normAutofit/>
          </a:bodyPr>
          <a:lstStyle/>
          <a:p>
            <a:r>
              <a:rPr lang="nb-NO" sz="2800" dirty="0" err="1"/>
              <a:t>Infodoc</a:t>
            </a:r>
            <a:r>
              <a:rPr lang="nb-NO" sz="2800" dirty="0"/>
              <a:t> diabeteskontroll (Noklus) </a:t>
            </a:r>
            <a:r>
              <a:rPr lang="nb-NO" sz="2800" dirty="0">
                <a:latin typeface="Aptos" panose="020B0004020202020204" pitchFamily="34" charset="0"/>
              </a:rPr>
              <a:t>er</a:t>
            </a:r>
            <a:r>
              <a:rPr lang="nb-NO" sz="2800" b="1" dirty="0">
                <a:latin typeface="Aptos" panose="020B0004020202020204" pitchFamily="34" charset="0"/>
              </a:rPr>
              <a:t> </a:t>
            </a:r>
            <a:r>
              <a:rPr lang="nb-NO" sz="2800" dirty="0"/>
              <a:t>fullintegrert i journalsystemet til </a:t>
            </a:r>
            <a:r>
              <a:rPr lang="nb-NO" sz="2800" dirty="0" err="1"/>
              <a:t>Infodoc</a:t>
            </a:r>
            <a:r>
              <a:rPr lang="nb-NO" sz="2800" dirty="0"/>
              <a:t> i Sky</a:t>
            </a:r>
          </a:p>
          <a:p>
            <a:r>
              <a:rPr lang="nb-NO" sz="2800" dirty="0"/>
              <a:t>Trykk </a:t>
            </a:r>
            <a:r>
              <a:rPr lang="nb-NO" sz="2800" b="1" dirty="0"/>
              <a:t>lagre og send </a:t>
            </a:r>
            <a:r>
              <a:rPr lang="nb-NO" sz="2800" dirty="0"/>
              <a:t>hver gang du fyller ut skjema</a:t>
            </a:r>
          </a:p>
          <a:p>
            <a:r>
              <a:rPr lang="nb-NO" sz="2800" dirty="0">
                <a:latin typeface="Aptos" panose="020B0004020202020204" pitchFamily="34" charset="0"/>
              </a:rPr>
              <a:t>Få oversikt over kvalitet i egen praksis med </a:t>
            </a:r>
            <a:r>
              <a:rPr lang="nb-NO" sz="2800" dirty="0" err="1">
                <a:latin typeface="Aptos" panose="020B0004020202020204" pitchFamily="34" charset="0"/>
              </a:rPr>
              <a:t>Infodoc</a:t>
            </a:r>
            <a:r>
              <a:rPr lang="nb-NO" sz="2800" dirty="0">
                <a:latin typeface="Aptos" panose="020B0004020202020204" pitchFamily="34" charset="0"/>
              </a:rPr>
              <a:t> diabeteskontroll (Noklus)</a:t>
            </a:r>
            <a:endParaRPr lang="nb-NO" sz="2800" dirty="0"/>
          </a:p>
          <a:p>
            <a:r>
              <a:rPr lang="nb-NO" sz="2800" dirty="0"/>
              <a:t>Lenke til hjelpeside: </a:t>
            </a:r>
            <a:r>
              <a:rPr lang="nb-NO" sz="28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Infodoc</a:t>
            </a:r>
            <a:r>
              <a:rPr lang="nb-NO" sz="2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 Diabeteskontroll (Noklus) - EG </a:t>
            </a:r>
            <a:r>
              <a:rPr lang="nb-NO" sz="28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Infodoc</a:t>
            </a:r>
            <a:r>
              <a:rPr lang="nb-NO" sz="2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 – hjelp</a:t>
            </a: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93DE9E7-5C7D-DEC4-7ED5-0B9A75506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462" y="5222449"/>
            <a:ext cx="1847653" cy="6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490100-980C-48D2-9E48-E6132AC2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Åpne skjemaet 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7547EA-E9EA-43C8-9913-BC97420E1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08163"/>
            <a:ext cx="4309109" cy="4287154"/>
          </a:xfrm>
        </p:spPr>
        <p:txBody>
          <a:bodyPr/>
          <a:lstStyle/>
          <a:p>
            <a:r>
              <a:rPr lang="nb-NO" b="1" dirty="0"/>
              <a:t>Alternativ 1-dialogboks </a:t>
            </a:r>
          </a:p>
          <a:p>
            <a:pPr marL="0" indent="0">
              <a:buNone/>
            </a:pPr>
            <a:r>
              <a:rPr lang="nb-NO" sz="2000" dirty="0"/>
              <a:t>Dialogboks spretter opp når du åpner skjema</a:t>
            </a:r>
          </a:p>
          <a:p>
            <a:pPr marL="0" indent="0">
              <a:buNone/>
            </a:pPr>
            <a:r>
              <a:rPr lang="nb-NO" b="1" dirty="0"/>
              <a:t>Alternativ 2 – manuell åpning</a:t>
            </a:r>
          </a:p>
          <a:p>
            <a:pPr marL="457200" indent="-457200">
              <a:buAutoNum type="arabicPeriod"/>
            </a:pPr>
            <a:r>
              <a:rPr lang="nb-NO" sz="2000" dirty="0"/>
              <a:t>Fra journalen: Trykk på funksjons tasten F9 eller velg lenken «Snarveier» i funksjonspanelet. </a:t>
            </a:r>
          </a:p>
          <a:p>
            <a:pPr marL="457200" indent="-457200">
              <a:buAutoNum type="arabicPeriod"/>
            </a:pPr>
            <a:r>
              <a:rPr lang="nb-NO" sz="2000" dirty="0"/>
              <a:t>Søk etter «Diabeteskontroll» i snarvei-menyen som blir åpnet.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12CA29A-81EF-6527-5EF1-E6742FEF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909" y="1441013"/>
            <a:ext cx="5906890" cy="334631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3F9FA8E-5D80-48AA-E53C-B294BEA16C7F}"/>
              </a:ext>
            </a:extLst>
          </p:cNvPr>
          <p:cNvSpPr/>
          <p:nvPr/>
        </p:nvSpPr>
        <p:spPr>
          <a:xfrm>
            <a:off x="9384030" y="2594610"/>
            <a:ext cx="1893569" cy="170307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76C6555-0914-A463-1542-B50AD2DC8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5421781"/>
            <a:ext cx="2133598" cy="7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7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F821617-C803-02D7-CA6B-D42D6AA8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822" y="1058236"/>
            <a:ext cx="12067676" cy="5344348"/>
          </a:xfrm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EB39C20-FB15-D992-D352-78791B9260CD}"/>
              </a:ext>
            </a:extLst>
          </p:cNvPr>
          <p:cNvCxnSpPr>
            <a:cxnSpLocks/>
          </p:cNvCxnSpPr>
          <p:nvPr/>
        </p:nvCxnSpPr>
        <p:spPr>
          <a:xfrm>
            <a:off x="5392132" y="1101747"/>
            <a:ext cx="1031528" cy="932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374E2A3-2458-EF4D-355F-A7B46A2D2006}"/>
              </a:ext>
            </a:extLst>
          </p:cNvPr>
          <p:cNvSpPr txBox="1"/>
          <p:nvPr/>
        </p:nvSpPr>
        <p:spPr>
          <a:xfrm>
            <a:off x="3412503" y="455416"/>
            <a:ext cx="445887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Ved å trykke på denne pilen skjules medikamentlisten og skjemaet ser nettere ut</a:t>
            </a:r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61C00187-BE89-E31A-7C44-E26C7255D64C}"/>
              </a:ext>
            </a:extLst>
          </p:cNvPr>
          <p:cNvCxnSpPr>
            <a:cxnSpLocks/>
          </p:cNvCxnSpPr>
          <p:nvPr/>
        </p:nvCxnSpPr>
        <p:spPr>
          <a:xfrm>
            <a:off x="1556994" y="5694995"/>
            <a:ext cx="13558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E1AEF4B-BECB-42F0-8F61-09CAC25F6822}"/>
              </a:ext>
            </a:extLst>
          </p:cNvPr>
          <p:cNvSpPr txBox="1"/>
          <p:nvPr/>
        </p:nvSpPr>
        <p:spPr>
          <a:xfrm>
            <a:off x="2912883" y="5555318"/>
            <a:ext cx="377366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Variabler merket med * hentes fra journalen første gang, men ved automatisk uthenting kan det bli feil. Kontroller første gang og rett </a:t>
            </a:r>
            <a:r>
              <a:rPr lang="nb-NO" sz="1200" dirty="0" err="1"/>
              <a:t>evt</a:t>
            </a:r>
            <a:r>
              <a:rPr lang="nb-NO" sz="1200" dirty="0"/>
              <a:t> feil. Trykk deretter på lagre og de riktige opplysninger lagres til neste gang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9255C28-E20A-F638-C603-8B74FF048AAE}"/>
              </a:ext>
            </a:extLst>
          </p:cNvPr>
          <p:cNvSpPr/>
          <p:nvPr/>
        </p:nvSpPr>
        <p:spPr>
          <a:xfrm>
            <a:off x="6823710" y="1933663"/>
            <a:ext cx="3314700" cy="4451950"/>
          </a:xfrm>
          <a:prstGeom prst="rect">
            <a:avLst/>
          </a:prstGeom>
          <a:noFill/>
          <a:ln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C8A1E0D8-FEEC-BDE2-0820-69F0528B9ACC}"/>
              </a:ext>
            </a:extLst>
          </p:cNvPr>
          <p:cNvCxnSpPr>
            <a:cxnSpLocks/>
          </p:cNvCxnSpPr>
          <p:nvPr/>
        </p:nvCxnSpPr>
        <p:spPr>
          <a:xfrm flipH="1">
            <a:off x="9488582" y="708660"/>
            <a:ext cx="649828" cy="1059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05C8468-D30E-047E-A740-62D2241BFB67}"/>
              </a:ext>
            </a:extLst>
          </p:cNvPr>
          <p:cNvSpPr txBox="1"/>
          <p:nvPr/>
        </p:nvSpPr>
        <p:spPr>
          <a:xfrm>
            <a:off x="8298180" y="874617"/>
            <a:ext cx="184023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Dette er det som inngår i diabetes årskontroll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F5CEC45-EE65-00A3-6790-7921283A2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913" y="5259375"/>
            <a:ext cx="2586086" cy="7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5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2AE77A-619A-2C27-E570-C4607B13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2F87647-E25D-ABCD-9901-8C5121C9B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97" y="162720"/>
            <a:ext cx="12108806" cy="5462954"/>
          </a:xfrm>
          <a:ln>
            <a:solidFill>
              <a:schemeClr val="accent1"/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ABD428A-AB06-48E5-67FC-B2229F53CC84}"/>
              </a:ext>
            </a:extLst>
          </p:cNvPr>
          <p:cNvSpPr txBox="1"/>
          <p:nvPr/>
        </p:nvSpPr>
        <p:spPr>
          <a:xfrm>
            <a:off x="1348740" y="5651928"/>
            <a:ext cx="108432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Vi anbefaler å trykke </a:t>
            </a:r>
            <a:r>
              <a:rPr lang="nb-NO" b="1" dirty="0"/>
              <a:t>lagre og send </a:t>
            </a:r>
            <a:r>
              <a:rPr lang="nb-NO" dirty="0"/>
              <a:t>inn hver gang man har endret noe i skjemaet. Noklus benytter alltid det siste skjemaet som er sendt inn det kalenderåret. En kan sende så mange halvferdige skjema man vil i løpet av et år.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32AAEBC8-D6DA-8874-E3AD-4FF58C7CF34F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770370" y="5380892"/>
            <a:ext cx="4683076" cy="271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B9E1889-ADA0-2145-DFB7-39C53E0D3EE6}"/>
              </a:ext>
            </a:extLst>
          </p:cNvPr>
          <p:cNvSpPr txBox="1"/>
          <p:nvPr/>
        </p:nvSpPr>
        <p:spPr>
          <a:xfrm>
            <a:off x="8074152" y="3603188"/>
            <a:ext cx="240792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Når du kopierer tekstresyme genereres et tekstsammendrag av skjema som kan limes inn i journalen ved å trykke </a:t>
            </a:r>
            <a:r>
              <a:rPr lang="nb-NO" sz="1400" dirty="0" err="1"/>
              <a:t>Ctrl</a:t>
            </a:r>
            <a:r>
              <a:rPr lang="nb-NO" sz="1400" dirty="0"/>
              <a:t> + v</a:t>
            </a:r>
          </a:p>
        </p:txBody>
      </p: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ABEBD2EF-6F08-4342-0023-7B7E43A32262}"/>
              </a:ext>
            </a:extLst>
          </p:cNvPr>
          <p:cNvCxnSpPr>
            <a:cxnSpLocks/>
          </p:cNvCxnSpPr>
          <p:nvPr/>
        </p:nvCxnSpPr>
        <p:spPr>
          <a:xfrm flipH="1">
            <a:off x="5509260" y="4772739"/>
            <a:ext cx="2564892" cy="485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F8956628-EA53-F045-21B7-C55462F7E7CB}"/>
              </a:ext>
            </a:extLst>
          </p:cNvPr>
          <p:cNvSpPr/>
          <p:nvPr/>
        </p:nvSpPr>
        <p:spPr>
          <a:xfrm>
            <a:off x="3528333" y="4962406"/>
            <a:ext cx="1028700" cy="5907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C71562B-D826-5045-531D-03A99EC92C69}"/>
              </a:ext>
            </a:extLst>
          </p:cNvPr>
          <p:cNvSpPr txBox="1"/>
          <p:nvPr/>
        </p:nvSpPr>
        <p:spPr>
          <a:xfrm>
            <a:off x="8256165" y="1281258"/>
            <a:ext cx="2407921" cy="1384995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Trykk «</a:t>
            </a:r>
            <a:r>
              <a:rPr lang="nb-NO" sz="1400"/>
              <a:t>Ferdig utfylt for </a:t>
            </a:r>
            <a:r>
              <a:rPr lang="nb-NO" sz="1400" dirty="0"/>
              <a:t>i år» dersom du ikke ønsker å få opp dialogboksen mer dette året, men skjema kan når som helst åpnes igjen ved hjelp av snarvei F9</a:t>
            </a:r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D3E8134A-6735-F58C-6030-844212D35E2B}"/>
              </a:ext>
            </a:extLst>
          </p:cNvPr>
          <p:cNvCxnSpPr>
            <a:cxnSpLocks/>
            <a:endCxn id="18" idx="7"/>
          </p:cNvCxnSpPr>
          <p:nvPr/>
        </p:nvCxnSpPr>
        <p:spPr>
          <a:xfrm flipH="1">
            <a:off x="4406383" y="2478024"/>
            <a:ext cx="3849782" cy="2570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BB7D3D02-5844-E989-0070-256998882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38" y="5069727"/>
            <a:ext cx="2065606" cy="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4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3DB4D6-3FE2-E61D-5018-CE33E2C9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Anbefalt arbeidsmåte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896494-0400-7421-E807-9921BAF99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Velg knappen </a:t>
            </a:r>
            <a:r>
              <a:rPr lang="nb-NO" b="1" dirty="0"/>
              <a:t>Lagre og Send inn</a:t>
            </a:r>
            <a:r>
              <a:rPr lang="nb-NO" dirty="0"/>
              <a:t> når du vil sende dataene til Noklus </a:t>
            </a:r>
          </a:p>
          <a:p>
            <a:endParaRPr lang="nb-NO" dirty="0"/>
          </a:p>
          <a:p>
            <a:r>
              <a:rPr lang="nb-NO" dirty="0"/>
              <a:t>Skjema </a:t>
            </a:r>
            <a:r>
              <a:rPr lang="nb-NO" dirty="0" err="1"/>
              <a:t>autolagres</a:t>
            </a:r>
            <a:r>
              <a:rPr lang="nb-NO" dirty="0"/>
              <a:t> hvert 30. sekund.</a:t>
            </a:r>
          </a:p>
          <a:p>
            <a:endParaRPr lang="nb-NO" dirty="0"/>
          </a:p>
          <a:p>
            <a:r>
              <a:rPr lang="nb-NO" dirty="0"/>
              <a:t>Av sikkerhetsmessige årsaker vil et diabetesskjema som ligger åpent mer enn 40 minutter uten å være i bruk, gi en feilmelding dersom du prøver å sende inn. Løsningen blir da å lukke skjema for så å åpne det på nytt via snarvei (F9) «diabeteskontroll» og sende inn.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91049C5-0E6D-B05F-FD08-5F009569A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736" y="5069727"/>
            <a:ext cx="2203704" cy="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1D4684-E2B1-479B-8163-E99BFD3B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årsskiftet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5CDE9F-9B55-4332-B1CC-640DC9334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Ved </a:t>
            </a:r>
            <a:r>
              <a:rPr lang="en-US" dirty="0" err="1"/>
              <a:t>årsskiftet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det </a:t>
            </a:r>
            <a:r>
              <a:rPr lang="en-US" dirty="0" err="1"/>
              <a:t>automatisk</a:t>
            </a:r>
            <a:r>
              <a:rPr lang="en-US" dirty="0"/>
              <a:t> </a:t>
            </a:r>
            <a:r>
              <a:rPr lang="en-US" dirty="0" err="1"/>
              <a:t>opprettet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 for </a:t>
            </a:r>
            <a:r>
              <a:rPr lang="en-US" dirty="0" err="1"/>
              <a:t>diabeteskontroll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Fjorårets</a:t>
            </a:r>
            <a:r>
              <a:rPr lang="en-US" dirty="0"/>
              <a:t> data </a:t>
            </a:r>
            <a:r>
              <a:rPr lang="en-US" dirty="0" err="1"/>
              <a:t>følger</a:t>
            </a:r>
            <a:r>
              <a:rPr lang="en-US" dirty="0"/>
              <a:t> med over </a:t>
            </a:r>
            <a:r>
              <a:rPr lang="en-US" dirty="0" err="1"/>
              <a:t>i</a:t>
            </a:r>
            <a:r>
              <a:rPr lang="en-US" dirty="0"/>
              <a:t> det nye </a:t>
            </a:r>
            <a:r>
              <a:rPr lang="en-US" dirty="0" err="1"/>
              <a:t>skjemaet</a:t>
            </a:r>
            <a:r>
              <a:rPr lang="en-US" dirty="0"/>
              <a:t>, med </a:t>
            </a:r>
            <a:r>
              <a:rPr lang="en-US" dirty="0" err="1"/>
              <a:t>unntak</a:t>
            </a:r>
            <a:r>
              <a:rPr lang="en-US" dirty="0"/>
              <a:t> av </a:t>
            </a:r>
            <a:r>
              <a:rPr lang="en-US" dirty="0" err="1"/>
              <a:t>feltene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kategorien</a:t>
            </a:r>
            <a:r>
              <a:rPr lang="en-US" dirty="0"/>
              <a:t> </a:t>
            </a:r>
            <a:r>
              <a:rPr lang="en-US" dirty="0" err="1"/>
              <a:t>Årskontroll</a:t>
            </a:r>
            <a:r>
              <a:rPr lang="en-US" dirty="0"/>
              <a:t>, der du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inn data for det nye </a:t>
            </a:r>
            <a:r>
              <a:rPr lang="en-US" dirty="0" err="1"/>
              <a:t>året</a:t>
            </a:r>
            <a:r>
              <a:rPr lang="en-US" dirty="0"/>
              <a:t>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DB3E805-BBE0-0428-834D-A2197BF0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36" y="5069727"/>
            <a:ext cx="2203704" cy="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75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659CB2-0634-E0BD-4B9F-94D4396B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Slå av spørsmålet om å åpne skjema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F362A3-2C2D-93A5-9C56-94B460FF7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lain"/>
            </a:pPr>
            <a:r>
              <a:rPr lang="nb-NO" dirty="0"/>
              <a:t>Hvis du har gjort deg ferdig med skjemaet for inneværende år for den aktuelle pasienten, haker du av for valget </a:t>
            </a:r>
            <a:r>
              <a:rPr lang="nb-NO" b="1" dirty="0"/>
              <a:t>Ferdig utfylt for i år</a:t>
            </a:r>
            <a:r>
              <a:rPr lang="nb-NO" dirty="0"/>
              <a:t>, som du finner nederst i området med individuelle behandlingsmål. Når det har gått 365 dager vil du få opp et spørsmål om du ønsker å utføre en ny diabeteskontroll på pasienten.</a:t>
            </a:r>
          </a:p>
          <a:p>
            <a:pPr marL="457200" indent="-457200">
              <a:buAutoNum type="arabicPlain"/>
            </a:pPr>
            <a:endParaRPr lang="nb-NO" dirty="0"/>
          </a:p>
          <a:p>
            <a:pPr marL="457200" indent="-457200">
              <a:buAutoNum type="arabicPlain"/>
            </a:pPr>
            <a:r>
              <a:rPr lang="nb-NO" dirty="0"/>
              <a:t>Hvis du </a:t>
            </a:r>
            <a:r>
              <a:rPr lang="nb-NO" b="1" dirty="0"/>
              <a:t>ikke ønsker påminnelsen for noen av pasientene</a:t>
            </a:r>
            <a:r>
              <a:rPr lang="nb-NO" dirty="0"/>
              <a:t>, og vil slå den av kan det gjøres fra startpanelet (dette kan reverseres):</a:t>
            </a:r>
          </a:p>
          <a:p>
            <a:pPr marL="800100" lvl="1" indent="-457200">
              <a:buAutoNum type="arabicPlain"/>
            </a:pPr>
            <a:r>
              <a:rPr lang="nb-NO" dirty="0"/>
              <a:t>Velg Brukerfunksjoner (personsymbolet oppe til høyre).</a:t>
            </a:r>
          </a:p>
          <a:p>
            <a:pPr marL="800100" lvl="1" indent="-457200">
              <a:buAutoNum type="arabicPlain"/>
            </a:pPr>
            <a:r>
              <a:rPr lang="nb-NO" dirty="0"/>
              <a:t>Velg Åpne brukerprofil &gt; fanen Innstillinger. </a:t>
            </a:r>
          </a:p>
          <a:p>
            <a:pPr marL="800100" lvl="1" indent="-457200">
              <a:buAutoNum type="arabicPlain"/>
            </a:pPr>
            <a:r>
              <a:rPr lang="nb-NO" dirty="0"/>
              <a:t>Under Journal finner du innstillingen Vis påminnelse om diabeteskontroll. Endre den til False.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1DCCABA-23BE-82B0-3BC6-039C15AB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08" y="5222449"/>
            <a:ext cx="1989056" cy="6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3422B-FF7E-472B-82A6-C5BDFA1D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7" y="400497"/>
            <a:ext cx="9029281" cy="1325563"/>
          </a:xfrm>
        </p:spPr>
        <p:txBody>
          <a:bodyPr/>
          <a:lstStyle/>
          <a:p>
            <a:r>
              <a:rPr lang="nb-NO" dirty="0"/>
              <a:t>Få hjelp med F1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B93D9F-0045-4599-A5C8-BA53CA32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Vil du ha hjelp til arbeidet med diabeteskontrollskjemaet, kan du trykke på F1-tasten når skjemaet er åpent. Der beskrives skjemaets innhold mer i detalj.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780CCF1-DA2E-8420-F06A-23496384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32" y="2597566"/>
            <a:ext cx="6225449" cy="345712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B01F196-740A-F85A-42C7-F0524D0D1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929" y="5326144"/>
            <a:ext cx="2032836" cy="6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4744" y="747065"/>
            <a:ext cx="8229600" cy="796950"/>
          </a:xfrm>
        </p:spPr>
        <p:txBody>
          <a:bodyPr>
            <a:normAutofit/>
          </a:bodyPr>
          <a:lstStyle/>
          <a:p>
            <a:r>
              <a:rPr lang="nb-NO" dirty="0" err="1"/>
              <a:t>Infodoc</a:t>
            </a:r>
            <a:r>
              <a:rPr lang="nb-NO" dirty="0"/>
              <a:t> diabeteskontroll (Noklus)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5074" y="1901604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Anbefalt i nasjonal faglig retningslinje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Egen takst for oppstart og bruk</a:t>
            </a:r>
            <a:br>
              <a:rPr lang="nb-NO" dirty="0"/>
            </a:br>
            <a:r>
              <a:rPr lang="nb-NO" dirty="0"/>
              <a:t>(105 - førstegangsutfylling og 100 - senere årskontroll utfylling)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D7FCB41-2368-4DF3-58DA-5304BF76E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776" y="5222449"/>
            <a:ext cx="2060888" cy="6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6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rønn stripe mal">
  <a:themeElements>
    <a:clrScheme name="Grønn stripe m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rønn stripe m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ønn stripe 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l 2_hvit bakgrunn m grønn stripe og logo">
  <a:themeElements>
    <a:clrScheme name="Noklus">
      <a:dk1>
        <a:sysClr val="windowText" lastClr="000000"/>
      </a:dk1>
      <a:lt1>
        <a:sysClr val="window" lastClr="FFFFFF"/>
      </a:lt1>
      <a:dk2>
        <a:srgbClr val="00AFDB"/>
      </a:dk2>
      <a:lt2>
        <a:srgbClr val="E5E6E7"/>
      </a:lt2>
      <a:accent1>
        <a:srgbClr val="00AFDB"/>
      </a:accent1>
      <a:accent2>
        <a:srgbClr val="C1D82F"/>
      </a:accent2>
      <a:accent3>
        <a:srgbClr val="B6B8BA"/>
      </a:accent3>
      <a:accent4>
        <a:srgbClr val="54B948"/>
      </a:accent4>
      <a:accent5>
        <a:srgbClr val="5BE0FF"/>
      </a:accent5>
      <a:accent6>
        <a:srgbClr val="D8E781"/>
      </a:accent6>
      <a:hlink>
        <a:srgbClr val="0000FF"/>
      </a:hlink>
      <a:folHlink>
        <a:srgbClr val="F79646"/>
      </a:folHlink>
    </a:clrScheme>
    <a:fontScheme name="Nokl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ønn stripe mal">
  <a:themeElements>
    <a:clrScheme name="Grønn stripe m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rønn stripe m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ønn stripe 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rønn stripe mal">
  <a:themeElements>
    <a:clrScheme name="Grønn stripe m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rønn stripe m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ønn stripe 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-tema">
  <a:themeElements>
    <a:clrScheme name="Egendefinert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FDB"/>
      </a:accent1>
      <a:accent2>
        <a:srgbClr val="C1D82F"/>
      </a:accent2>
      <a:accent3>
        <a:srgbClr val="54B948"/>
      </a:accent3>
      <a:accent4>
        <a:srgbClr val="B6B8BA"/>
      </a:accent4>
      <a:accent5>
        <a:srgbClr val="2B2E34"/>
      </a:accent5>
      <a:accent6>
        <a:srgbClr val="FFFFFF"/>
      </a:accent6>
      <a:hlink>
        <a:srgbClr val="0070C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0759CCBC-DE13-4C7F-9B75-2B049A030B3B}" vid="{47670F60-269B-4E8D-B3C0-EFCD6E4D05AF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2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3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4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5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6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7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8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AC04ACA33BF942A2B2F05960EBE643" ma:contentTypeVersion="5" ma:contentTypeDescription="Create a new document." ma:contentTypeScope="" ma:versionID="c7a1d2bafbcf4d0ee64b686ed328ed7d">
  <xsd:schema xmlns:xsd="http://www.w3.org/2001/XMLSchema" xmlns:xs="http://www.w3.org/2001/XMLSchema" xmlns:p="http://schemas.microsoft.com/office/2006/metadata/properties" xmlns:ns3="585af0da-8073-4e2f-9167-5611ecd11f8c" targetNamespace="http://schemas.microsoft.com/office/2006/metadata/properties" ma:root="true" ma:fieldsID="4f059e64286649914674c04672246b6b" ns3:_="">
    <xsd:import namespace="585af0da-8073-4e2f-9167-5611ecd11f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af0da-8073-4e2f-9167-5611ecd11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5af0da-8073-4e2f-9167-5611ecd11f8c" xsi:nil="true"/>
  </documentManagement>
</p:properties>
</file>

<file path=customXml/itemProps1.xml><?xml version="1.0" encoding="utf-8"?>
<ds:datastoreItem xmlns:ds="http://schemas.openxmlformats.org/officeDocument/2006/customXml" ds:itemID="{6B332B16-9269-4443-809A-8B924BD2B0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2B403-DF44-4BCF-B8EC-FE50F48B3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af0da-8073-4e2f-9167-5611ecd11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FA722B-7A1A-4737-B59D-B410280A312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585af0da-8073-4e2f-9167-5611ecd11f8c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679</Words>
  <Application>Microsoft Office PowerPoint</Application>
  <PresentationFormat>Widescreen</PresentationFormat>
  <Paragraphs>49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Wingdings</vt:lpstr>
      <vt:lpstr>Grønn stripe mal</vt:lpstr>
      <vt:lpstr>Mal 2_hvit bakgrunn m grønn stripe og logo</vt:lpstr>
      <vt:lpstr>1_Grønn stripe mal</vt:lpstr>
      <vt:lpstr>2_Grønn stripe mal</vt:lpstr>
      <vt:lpstr>1_Office-tema</vt:lpstr>
      <vt:lpstr> Infodoc Diabeteskontroll (Noklus)   1492 fastleger sendte inn data til registeret via Noklus diabetesskjema i 2022 - Kom i gang du også!</vt:lpstr>
      <vt:lpstr>Åpne skjemaet </vt:lpstr>
      <vt:lpstr>PowerPoint-presentasjon</vt:lpstr>
      <vt:lpstr>PowerPoint-presentasjon</vt:lpstr>
      <vt:lpstr>Anbefalt arbeidsmåte</vt:lpstr>
      <vt:lpstr>Nytt skjema ved årsskiftet</vt:lpstr>
      <vt:lpstr>Slå av spørsmålet om å åpne skjema</vt:lpstr>
      <vt:lpstr>Få hjelp med F1</vt:lpstr>
      <vt:lpstr>Infodoc diabeteskontroll (Noklus)</vt:lpstr>
      <vt:lpstr>Noklus sender ut årlige tilbakemeldingsrapporter til alle fastleger som benytter Infodoc diabeteskontroll (Noklus)</vt:lpstr>
      <vt:lpstr>Oppsummering Infodoc diabeteskontroll (Noklus)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journalsystem Allmennpraksis 2021</dc:title>
  <dc:creator>Tone Vonheim Madsen</dc:creator>
  <cp:lastModifiedBy>Janniche Ingebrigtsen</cp:lastModifiedBy>
  <cp:revision>113</cp:revision>
  <dcterms:created xsi:type="dcterms:W3CDTF">2021-02-01T10:00:47Z</dcterms:created>
  <dcterms:modified xsi:type="dcterms:W3CDTF">2024-03-07T11:35:43Z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0x0101003FAC04ACA33BF942A2B2F05960EBE643</vt:lpwstr>
  </property>
</Properties>
</file>