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4"/>
  </p:notesMasterIdLst>
  <p:sldIdLst>
    <p:sldId id="256" r:id="rId6"/>
    <p:sldId id="282" r:id="rId7"/>
    <p:sldId id="278" r:id="rId8"/>
    <p:sldId id="283" r:id="rId9"/>
    <p:sldId id="825" r:id="rId10"/>
    <p:sldId id="260" r:id="rId11"/>
    <p:sldId id="284" r:id="rId12"/>
    <p:sldId id="826" r:id="rId13"/>
    <p:sldId id="261" r:id="rId14"/>
    <p:sldId id="290" r:id="rId15"/>
    <p:sldId id="835" r:id="rId16"/>
    <p:sldId id="824" r:id="rId17"/>
    <p:sldId id="827" r:id="rId18"/>
    <p:sldId id="828" r:id="rId19"/>
    <p:sldId id="831" r:id="rId20"/>
    <p:sldId id="832" r:id="rId21"/>
    <p:sldId id="833" r:id="rId22"/>
    <p:sldId id="834" r:id="rId23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e Vonheim Madsen" initials="TVM" lastIdx="0" clrIdx="0">
    <p:extLst>
      <p:ext uri="{19B8F6BF-5375-455C-9EA6-DF929625EA0E}">
        <p15:presenceInfo xmlns:p15="http://schemas.microsoft.com/office/powerpoint/2012/main" userId="Tone Vonheim Mads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95745F-0021-479A-AC47-5A87CD855950}" v="8" dt="2026-04-16T07:49:25.5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211" autoAdjust="0"/>
  </p:normalViewPr>
  <p:slideViewPr>
    <p:cSldViewPr>
      <p:cViewPr varScale="1">
        <p:scale>
          <a:sx n="68" d="100"/>
          <a:sy n="68" d="100"/>
        </p:scale>
        <p:origin x="1882" y="6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niche Ingebrigtsen" userId="6bd55db6-e7d5-4e11-bc03-0fbd41480572" providerId="ADAL" clId="{D2DF239A-39B3-4506-B352-1421F49DA96D}"/>
    <pc:docChg chg="undo custSel addSld delSld modSld sldOrd">
      <pc:chgData name="Janniche Ingebrigtsen" userId="6bd55db6-e7d5-4e11-bc03-0fbd41480572" providerId="ADAL" clId="{D2DF239A-39B3-4506-B352-1421F49DA96D}" dt="2026-04-16T07:50:03.796" v="444" actId="27636"/>
      <pc:docMkLst>
        <pc:docMk/>
      </pc:docMkLst>
      <pc:sldChg chg="addSp delSp modSp mod">
        <pc:chgData name="Janniche Ingebrigtsen" userId="6bd55db6-e7d5-4e11-bc03-0fbd41480572" providerId="ADAL" clId="{D2DF239A-39B3-4506-B352-1421F49DA96D}" dt="2026-04-14T07:53:31.743" v="301" actId="14100"/>
        <pc:sldMkLst>
          <pc:docMk/>
          <pc:sldMk cId="948727653" sldId="256"/>
        </pc:sldMkLst>
        <pc:spChg chg="mod">
          <ac:chgData name="Janniche Ingebrigtsen" userId="6bd55db6-e7d5-4e11-bc03-0fbd41480572" providerId="ADAL" clId="{D2DF239A-39B3-4506-B352-1421F49DA96D}" dt="2026-04-13T05:53:32.745" v="287" actId="207"/>
          <ac:spMkLst>
            <pc:docMk/>
            <pc:sldMk cId="948727653" sldId="256"/>
            <ac:spMk id="3" creationId="{00000000-0000-0000-0000-000000000000}"/>
          </ac:spMkLst>
        </pc:spChg>
        <pc:picChg chg="add mod">
          <ac:chgData name="Janniche Ingebrigtsen" userId="6bd55db6-e7d5-4e11-bc03-0fbd41480572" providerId="ADAL" clId="{D2DF239A-39B3-4506-B352-1421F49DA96D}" dt="2026-04-14T07:53:31.743" v="301" actId="14100"/>
          <ac:picMkLst>
            <pc:docMk/>
            <pc:sldMk cId="948727653" sldId="256"/>
            <ac:picMk id="5" creationId="{DEBB5B32-9BF5-A162-C2DD-569AE49A037C}"/>
          </ac:picMkLst>
        </pc:picChg>
      </pc:sldChg>
      <pc:sldChg chg="modSp mod">
        <pc:chgData name="Janniche Ingebrigtsen" userId="6bd55db6-e7d5-4e11-bc03-0fbd41480572" providerId="ADAL" clId="{D2DF239A-39B3-4506-B352-1421F49DA96D}" dt="2026-04-13T05:53:41.493" v="288" actId="207"/>
        <pc:sldMkLst>
          <pc:docMk/>
          <pc:sldMk cId="1595700" sldId="278"/>
        </pc:sldMkLst>
        <pc:spChg chg="mod">
          <ac:chgData name="Janniche Ingebrigtsen" userId="6bd55db6-e7d5-4e11-bc03-0fbd41480572" providerId="ADAL" clId="{D2DF239A-39B3-4506-B352-1421F49DA96D}" dt="2026-04-13T05:53:41.493" v="288" actId="207"/>
          <ac:spMkLst>
            <pc:docMk/>
            <pc:sldMk cId="1595700" sldId="278"/>
            <ac:spMk id="2" creationId="{00000000-0000-0000-0000-000000000000}"/>
          </ac:spMkLst>
        </pc:spChg>
      </pc:sldChg>
      <pc:sldChg chg="addSp delSp modSp mod ord">
        <pc:chgData name="Janniche Ingebrigtsen" userId="6bd55db6-e7d5-4e11-bc03-0fbd41480572" providerId="ADAL" clId="{D2DF239A-39B3-4506-B352-1421F49DA96D}" dt="2026-04-16T07:50:03.796" v="444" actId="27636"/>
        <pc:sldMkLst>
          <pc:docMk/>
          <pc:sldMk cId="1593736281" sldId="282"/>
        </pc:sldMkLst>
        <pc:spChg chg="mod">
          <ac:chgData name="Janniche Ingebrigtsen" userId="6bd55db6-e7d5-4e11-bc03-0fbd41480572" providerId="ADAL" clId="{D2DF239A-39B3-4506-B352-1421F49DA96D}" dt="2026-04-16T07:50:03.796" v="444" actId="27636"/>
          <ac:spMkLst>
            <pc:docMk/>
            <pc:sldMk cId="1593736281" sldId="282"/>
            <ac:spMk id="2" creationId="{00000000-0000-0000-0000-000000000000}"/>
          </ac:spMkLst>
        </pc:spChg>
        <pc:spChg chg="mod">
          <ac:chgData name="Janniche Ingebrigtsen" userId="6bd55db6-e7d5-4e11-bc03-0fbd41480572" providerId="ADAL" clId="{D2DF239A-39B3-4506-B352-1421F49DA96D}" dt="2026-04-16T07:48:53.879" v="436" actId="27636"/>
          <ac:spMkLst>
            <pc:docMk/>
            <pc:sldMk cId="1593736281" sldId="282"/>
            <ac:spMk id="3" creationId="{00000000-0000-0000-0000-000000000000}"/>
          </ac:spMkLst>
        </pc:spChg>
        <pc:spChg chg="add mod">
          <ac:chgData name="Janniche Ingebrigtsen" userId="6bd55db6-e7d5-4e11-bc03-0fbd41480572" providerId="ADAL" clId="{D2DF239A-39B3-4506-B352-1421F49DA96D}" dt="2026-04-16T07:43:33.127" v="410" actId="14100"/>
          <ac:spMkLst>
            <pc:docMk/>
            <pc:sldMk cId="1593736281" sldId="282"/>
            <ac:spMk id="5" creationId="{8CF47404-DFA1-E8A4-3BEF-B13FEA003766}"/>
          </ac:spMkLst>
        </pc:spChg>
        <pc:spChg chg="add mod">
          <ac:chgData name="Janniche Ingebrigtsen" userId="6bd55db6-e7d5-4e11-bc03-0fbd41480572" providerId="ADAL" clId="{D2DF239A-39B3-4506-B352-1421F49DA96D}" dt="2026-04-16T07:46:45.178" v="420" actId="14100"/>
          <ac:spMkLst>
            <pc:docMk/>
            <pc:sldMk cId="1593736281" sldId="282"/>
            <ac:spMk id="6" creationId="{77D779A0-5795-9678-032A-A8140514FAFB}"/>
          </ac:spMkLst>
        </pc:spChg>
        <pc:spChg chg="add del mod">
          <ac:chgData name="Janniche Ingebrigtsen" userId="6bd55db6-e7d5-4e11-bc03-0fbd41480572" providerId="ADAL" clId="{D2DF239A-39B3-4506-B352-1421F49DA96D}" dt="2026-04-16T07:49:20.634" v="439" actId="478"/>
          <ac:spMkLst>
            <pc:docMk/>
            <pc:sldMk cId="1593736281" sldId="282"/>
            <ac:spMk id="7" creationId="{4122EDF4-EBA1-A6FB-6485-C242389DF5F8}"/>
          </ac:spMkLst>
        </pc:spChg>
        <pc:spChg chg="add mod">
          <ac:chgData name="Janniche Ingebrigtsen" userId="6bd55db6-e7d5-4e11-bc03-0fbd41480572" providerId="ADAL" clId="{D2DF239A-39B3-4506-B352-1421F49DA96D}" dt="2026-04-16T07:49:38.252" v="442" actId="14100"/>
          <ac:spMkLst>
            <pc:docMk/>
            <pc:sldMk cId="1593736281" sldId="282"/>
            <ac:spMk id="8" creationId="{ECD6AE8A-F03F-4C14-468A-BA01D7AD26C1}"/>
          </ac:spMkLst>
        </pc:spChg>
      </pc:sldChg>
      <pc:sldChg chg="modSp mod">
        <pc:chgData name="Janniche Ingebrigtsen" userId="6bd55db6-e7d5-4e11-bc03-0fbd41480572" providerId="ADAL" clId="{D2DF239A-39B3-4506-B352-1421F49DA96D}" dt="2026-04-10T06:57:31.683" v="206" actId="255"/>
        <pc:sldMkLst>
          <pc:docMk/>
          <pc:sldMk cId="45059872" sldId="824"/>
        </pc:sldMkLst>
        <pc:spChg chg="mod">
          <ac:chgData name="Janniche Ingebrigtsen" userId="6bd55db6-e7d5-4e11-bc03-0fbd41480572" providerId="ADAL" clId="{D2DF239A-39B3-4506-B352-1421F49DA96D}" dt="2026-04-10T06:57:31.683" v="206" actId="255"/>
          <ac:spMkLst>
            <pc:docMk/>
            <pc:sldMk cId="45059872" sldId="824"/>
            <ac:spMk id="2" creationId="{F0C4214B-CE9D-F2F8-7BBD-C763D8BB6E0F}"/>
          </ac:spMkLst>
        </pc:spChg>
        <pc:spChg chg="mod">
          <ac:chgData name="Janniche Ingebrigtsen" userId="6bd55db6-e7d5-4e11-bc03-0fbd41480572" providerId="ADAL" clId="{D2DF239A-39B3-4506-B352-1421F49DA96D}" dt="2026-04-09T12:39:15.039" v="200" actId="255"/>
          <ac:spMkLst>
            <pc:docMk/>
            <pc:sldMk cId="45059872" sldId="824"/>
            <ac:spMk id="3" creationId="{0F79512E-67AD-780F-1D14-88B840B65A42}"/>
          </ac:spMkLst>
        </pc:spChg>
        <pc:picChg chg="mod">
          <ac:chgData name="Janniche Ingebrigtsen" userId="6bd55db6-e7d5-4e11-bc03-0fbd41480572" providerId="ADAL" clId="{D2DF239A-39B3-4506-B352-1421F49DA96D}" dt="2026-04-09T12:37:27.026" v="132" actId="14100"/>
          <ac:picMkLst>
            <pc:docMk/>
            <pc:sldMk cId="45059872" sldId="824"/>
            <ac:picMk id="4" creationId="{FDAEFE6F-E4B0-33D3-9C8E-102D364EECAE}"/>
          </ac:picMkLst>
        </pc:picChg>
      </pc:sldChg>
      <pc:sldChg chg="modSp mod">
        <pc:chgData name="Janniche Ingebrigtsen" userId="6bd55db6-e7d5-4e11-bc03-0fbd41480572" providerId="ADAL" clId="{D2DF239A-39B3-4506-B352-1421F49DA96D}" dt="2026-04-14T09:40:02.628" v="315" actId="20577"/>
        <pc:sldMkLst>
          <pc:docMk/>
          <pc:sldMk cId="638858264" sldId="827"/>
        </pc:sldMkLst>
        <pc:spChg chg="mod">
          <ac:chgData name="Janniche Ingebrigtsen" userId="6bd55db6-e7d5-4e11-bc03-0fbd41480572" providerId="ADAL" clId="{D2DF239A-39B3-4506-B352-1421F49DA96D}" dt="2026-04-10T11:07:16.731" v="286" actId="20577"/>
          <ac:spMkLst>
            <pc:docMk/>
            <pc:sldMk cId="638858264" sldId="827"/>
            <ac:spMk id="2" creationId="{A95256C8-30DA-674C-01CA-EB60FD27D491}"/>
          </ac:spMkLst>
        </pc:spChg>
        <pc:spChg chg="mod">
          <ac:chgData name="Janniche Ingebrigtsen" userId="6bd55db6-e7d5-4e11-bc03-0fbd41480572" providerId="ADAL" clId="{D2DF239A-39B3-4506-B352-1421F49DA96D}" dt="2026-04-14T09:40:02.628" v="315" actId="20577"/>
          <ac:spMkLst>
            <pc:docMk/>
            <pc:sldMk cId="638858264" sldId="827"/>
            <ac:spMk id="3" creationId="{7D0D7BB1-1AAE-9508-E16D-FA571288EB6A}"/>
          </ac:spMkLst>
        </pc:spChg>
      </pc:sldChg>
      <pc:sldChg chg="modSp mod">
        <pc:chgData name="Janniche Ingebrigtsen" userId="6bd55db6-e7d5-4e11-bc03-0fbd41480572" providerId="ADAL" clId="{D2DF239A-39B3-4506-B352-1421F49DA96D}" dt="2026-04-10T06:58:36.750" v="209" actId="207"/>
        <pc:sldMkLst>
          <pc:docMk/>
          <pc:sldMk cId="1553650139" sldId="828"/>
        </pc:sldMkLst>
        <pc:spChg chg="mod">
          <ac:chgData name="Janniche Ingebrigtsen" userId="6bd55db6-e7d5-4e11-bc03-0fbd41480572" providerId="ADAL" clId="{D2DF239A-39B3-4506-B352-1421F49DA96D}" dt="2026-04-10T06:58:36.750" v="209" actId="207"/>
          <ac:spMkLst>
            <pc:docMk/>
            <pc:sldMk cId="1553650139" sldId="828"/>
            <ac:spMk id="13" creationId="{876396E5-18F5-6F00-8674-9CA0CE7FAF5E}"/>
          </ac:spMkLst>
        </pc:spChg>
      </pc:sldChg>
      <pc:sldChg chg="addSp modSp new mod">
        <pc:chgData name="Janniche Ingebrigtsen" userId="6bd55db6-e7d5-4e11-bc03-0fbd41480572" providerId="ADAL" clId="{D2DF239A-39B3-4506-B352-1421F49DA96D}" dt="2026-04-14T07:53:57.090" v="302"/>
        <pc:sldMkLst>
          <pc:docMk/>
          <pc:sldMk cId="1092216479" sldId="835"/>
        </pc:sldMkLst>
        <pc:spChg chg="mod">
          <ac:chgData name="Janniche Ingebrigtsen" userId="6bd55db6-e7d5-4e11-bc03-0fbd41480572" providerId="ADAL" clId="{D2DF239A-39B3-4506-B352-1421F49DA96D}" dt="2026-04-09T12:43:55.713" v="201" actId="1076"/>
          <ac:spMkLst>
            <pc:docMk/>
            <pc:sldMk cId="1092216479" sldId="835"/>
            <ac:spMk id="2" creationId="{DA1A8DFB-D8F9-DDEB-817D-D977B306EDD5}"/>
          </ac:spMkLst>
        </pc:spChg>
        <pc:spChg chg="mod">
          <ac:chgData name="Janniche Ingebrigtsen" userId="6bd55db6-e7d5-4e11-bc03-0fbd41480572" providerId="ADAL" clId="{D2DF239A-39B3-4506-B352-1421F49DA96D}" dt="2026-04-09T12:36:59.142" v="130" actId="5793"/>
          <ac:spMkLst>
            <pc:docMk/>
            <pc:sldMk cId="1092216479" sldId="835"/>
            <ac:spMk id="3" creationId="{4077742E-08A2-1D42-B2FC-5597783583B1}"/>
          </ac:spMkLst>
        </pc:spChg>
        <pc:picChg chg="add mod">
          <ac:chgData name="Janniche Ingebrigtsen" userId="6bd55db6-e7d5-4e11-bc03-0fbd41480572" providerId="ADAL" clId="{D2DF239A-39B3-4506-B352-1421F49DA96D}" dt="2026-04-14T07:53:57.090" v="302"/>
          <ac:picMkLst>
            <pc:docMk/>
            <pc:sldMk cId="1092216479" sldId="835"/>
            <ac:picMk id="4" creationId="{619D1DFB-9EF1-F59F-E7E4-72340653B6F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D14161-1542-4F6C-8A79-80AF3B86D7F5}" type="datetimeFigureOut">
              <a:rPr lang="nb-NO" smtClean="0"/>
              <a:t>16.04.2026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A8EC1-4B6D-426D-ABEF-3E48A97A1F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2110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3743BF-52B2-432C-BF08-A86219B6CD69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242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Trykk på grønt+ tegn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A8EC1-4B6D-426D-ABEF-3E48A97A1F3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3416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  <a:p>
            <a:r>
              <a:rPr lang="nb-NO" baseline="0" dirty="0"/>
              <a:t>Skjemaet er delt inn i områder/soner. Basis, Årskontroll, Arv, Behandling, Komplikasjoner, Individuelle behandlingsmål og Siste resultater.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4713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30506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7342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0" i="0" dirty="0">
                <a:solidFill>
                  <a:srgbClr val="1A1A1A"/>
                </a:solidFill>
                <a:effectLst/>
                <a:latin typeface="var(--font-family-secondary)"/>
              </a:rPr>
              <a:t>Blodprøveresultatene blir automatisk hentet fra laboratoriemodulen i </a:t>
            </a:r>
            <a:r>
              <a:rPr lang="nb-NO" b="0" i="0" dirty="0" err="1">
                <a:solidFill>
                  <a:srgbClr val="1A1A1A"/>
                </a:solidFill>
                <a:effectLst/>
                <a:latin typeface="var(--font-family-secondary)"/>
              </a:rPr>
              <a:t>Pridok</a:t>
            </a:r>
            <a:r>
              <a:rPr lang="nb-NO" b="0" i="0" dirty="0">
                <a:solidFill>
                  <a:srgbClr val="1A1A1A"/>
                </a:solidFill>
                <a:effectLst/>
                <a:latin typeface="var(--font-family-secondary)"/>
              </a:rPr>
              <a:t> og vises inne i fanen "Siste resultater". Dette inkluderer også høyde og vekt dersom det er registrert i laboratoriemodulen.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A8EC1-4B6D-426D-ABEF-3E48A97A1F34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8755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43BF-52B2-432C-BF08-A86219B6CD6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9838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A8EC1-4B6D-426D-ABEF-3E48A97A1F34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90165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16.04.2026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197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16.04.2026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4039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16.04.2026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4549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240027" y="301451"/>
            <a:ext cx="2780882" cy="3208512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240025" y="3632185"/>
            <a:ext cx="2780882" cy="2416925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nb-NO"/>
              <a:t>Klikk for å redigere undertittelstil i malen</a:t>
            </a:r>
          </a:p>
        </p:txBody>
      </p:sp>
      <p:pic>
        <p:nvPicPr>
          <p:cNvPr id="7" name="Plassholder for innhold 3" descr="Et bilde som inneholder bord, innendørs, kopp, kaffe&#10;&#10;Automatisk generert beskrivelse">
            <a:extLst>
              <a:ext uri="{FF2B5EF4-FFF2-40B4-BE49-F238E27FC236}">
                <a16:creationId xmlns:a16="http://schemas.microsoft.com/office/drawing/2014/main" id="{68D4EE54-0F0A-C64C-AC1D-479BE49B91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565" r="1616"/>
          <a:stretch/>
        </p:blipFill>
        <p:spPr>
          <a:xfrm>
            <a:off x="6228" y="3"/>
            <a:ext cx="5049982" cy="6402853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0FAB80C-53F8-DA49-9D98-5F9D92D2E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02856"/>
            <a:ext cx="9144622" cy="459565"/>
          </a:xfrm>
          <a:prstGeom prst="rect">
            <a:avLst/>
          </a:prstGeom>
        </p:spPr>
      </p:pic>
      <p:pic>
        <p:nvPicPr>
          <p:cNvPr id="9" name="Bilde 8" descr="Et bilde som inneholder tegning, klokke&#10;&#10;Automatisk generert beskrivelse">
            <a:extLst>
              <a:ext uri="{FF2B5EF4-FFF2-40B4-BE49-F238E27FC236}">
                <a16:creationId xmlns:a16="http://schemas.microsoft.com/office/drawing/2014/main" id="{BD71542A-040C-5948-871D-C62ADB6F03E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213738" y="4624227"/>
            <a:ext cx="533876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05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09748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73334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898577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816698" y="355602"/>
            <a:ext cx="5493936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 algn="ctr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 algn="ctr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61841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0857314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79497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322587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16.04.2026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3755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91339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 descr="Noklus_slogan2017.png">
            <a:extLst>
              <a:ext uri="{FF2B5EF4-FFF2-40B4-BE49-F238E27FC236}">
                <a16:creationId xmlns:a16="http://schemas.microsoft.com/office/drawing/2014/main" id="{7C2DF79E-4347-E044-86F4-CDF828055B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3543" y="184670"/>
            <a:ext cx="1445164" cy="72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3064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362806" y="365125"/>
            <a:ext cx="1971675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734155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0FAB80C-53F8-DA49-9D98-5F9D92D2E1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8769"/>
          <a:stretch/>
        </p:blipFill>
        <p:spPr>
          <a:xfrm rot="5400000">
            <a:off x="-3256665" y="3256664"/>
            <a:ext cx="6858000" cy="344674"/>
          </a:xfrm>
          <a:prstGeom prst="rect">
            <a:avLst/>
          </a:prstGeom>
        </p:spPr>
      </p:pic>
      <p:pic>
        <p:nvPicPr>
          <p:cNvPr id="8" name="Bilde 7" descr="Noklus_slogan2017.png">
            <a:extLst>
              <a:ext uri="{FF2B5EF4-FFF2-40B4-BE49-F238E27FC236}">
                <a16:creationId xmlns:a16="http://schemas.microsoft.com/office/drawing/2014/main" id="{7C2DF79E-4347-E044-86F4-CDF828055B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759787" y="5500712"/>
            <a:ext cx="1926885" cy="54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16.04.2026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361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16.04.2026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5685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16.04.2026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9280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16.04.2026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325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16.04.2026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308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16.04.2026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131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54408-14C3-4D76-A0F8-C2EC71BFFE49}" type="datetimeFigureOut">
              <a:rPr lang="nb-NO" smtClean="0"/>
              <a:pPr/>
              <a:t>16.04.2026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8714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4408-14C3-4D76-A0F8-C2EC71BFFE49}" type="datetimeFigureOut">
              <a:rPr lang="nb-NO" smtClean="0"/>
              <a:pPr/>
              <a:t>16.04.2026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7F955-1317-41B1-BD30-C9457ACBEE2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2186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67719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 descr="Noklus_slogan2017.png">
            <a:extLst>
              <a:ext uri="{FF2B5EF4-FFF2-40B4-BE49-F238E27FC236}">
                <a16:creationId xmlns:a16="http://schemas.microsoft.com/office/drawing/2014/main" id="{7C2DF79E-4347-E044-86F4-CDF828055B0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6650" y="230191"/>
            <a:ext cx="1445164" cy="720259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0FAB80C-53F8-DA49-9D98-5F9D92D2E13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622" y="6398438"/>
            <a:ext cx="9144622" cy="45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1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cid:image001.png@01DCC805.7B560960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cid:image001.png@01DA68C8.63B2537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nett-portal.helsedirektoratet.no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1.png@01DA68C8.63B25370" TargetMode="Externa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0343522/" TargetMode="External"/><Relationship Id="rId2" Type="http://schemas.openxmlformats.org/officeDocument/2006/relationships/hyperlink" Target="https://www.primary-care-diabetes.com/article/S1751-9918(20)30334-X/fulltext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cid:image001.png@01DA68C8.63B25370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hjelp.pridok.no/nb/articles/8989192-noklus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cid:image001.png@01DA68C8.63B2537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kySq2LGtv1Y&amp;t=1s" TargetMode="External"/><Relationship Id="rId4" Type="http://schemas.openxmlformats.org/officeDocument/2006/relationships/image" Target="cid:image001.png@01DA68C8.63B2537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1.png@01DA68C8.63B25370" TargetMode="Externa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1.png@01DA68C8.63B25370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1.png@01DA68C8.63B2537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cid:image001.png@01DA68C8.63B25370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1.png@01DA68C8.63B25370" TargetMode="Externa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cid:image001.png@01DA68C8.63B25370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cid:image001.png@01DA68C8.63B25370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toma\AppData\Local\Microsoft\Windows\Temporary Internet Files\Content.IE5\EPA970SI\MC90043935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80613"/>
            <a:ext cx="2088232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79512" y="296652"/>
            <a:ext cx="8712968" cy="3312368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nb-NO" sz="4400" b="1" dirty="0">
                <a:solidFill>
                  <a:srgbClr val="00B0F0"/>
                </a:solidFill>
                <a:ea typeface="+mj-ea"/>
                <a:cs typeface="+mj-cs"/>
              </a:rPr>
              <a:t>Noklus årskontroll i </a:t>
            </a:r>
            <a:r>
              <a:rPr lang="nb-NO" sz="4400" b="1" dirty="0" err="1">
                <a:solidFill>
                  <a:srgbClr val="00B0F0"/>
                </a:solidFill>
                <a:ea typeface="+mj-ea"/>
                <a:cs typeface="+mj-cs"/>
              </a:rPr>
              <a:t>Pridok</a:t>
            </a:r>
            <a:endParaRPr lang="nb-NO" sz="4400" b="1" dirty="0">
              <a:solidFill>
                <a:srgbClr val="00B0F0"/>
              </a:solidFill>
              <a:ea typeface="+mj-ea"/>
              <a:cs typeface="+mj-cs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078070AB-3F36-53C6-39F4-8A29C126F1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5064"/>
            <a:ext cx="9144000" cy="2971539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DEBB5B32-9BF5-A162-C2DD-569AE49A037C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06090"/>
            <a:ext cx="1152128" cy="845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8727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>
            <a:extLst>
              <a:ext uri="{FF2B5EF4-FFF2-40B4-BE49-F238E27FC236}">
                <a16:creationId xmlns:a16="http://schemas.microsoft.com/office/drawing/2014/main" id="{76992FEC-6EF5-4300-95ED-2DFDD2CA9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5295900" cy="562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CA3B25E4-4B88-4FAC-B3C3-3EAA7FC6E813}"/>
              </a:ext>
            </a:extLst>
          </p:cNvPr>
          <p:cNvSpPr/>
          <p:nvPr/>
        </p:nvSpPr>
        <p:spPr>
          <a:xfrm>
            <a:off x="1691680" y="5842337"/>
            <a:ext cx="6912768" cy="923330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Koronar hjertesykdom og hjerneslag hentes automatisk fra journalen. De andre komplikasjonene legges inn manuelt. Komplikasjoner blir liggende i skjemaet til de endres.</a:t>
            </a:r>
          </a:p>
        </p:txBody>
      </p:sp>
      <p:pic>
        <p:nvPicPr>
          <p:cNvPr id="2" name="Bilde 1" descr="Et bilde som inneholder Grafikk, logo, Font, grafisk design&#10;&#10;Automatisk generert beskrivelse">
            <a:extLst>
              <a:ext uri="{FF2B5EF4-FFF2-40B4-BE49-F238E27FC236}">
                <a16:creationId xmlns:a16="http://schemas.microsoft.com/office/drawing/2014/main" id="{E08E1ADB-FD8E-11A3-1DF7-D15B92D4C8BC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72" y="5968722"/>
            <a:ext cx="670560" cy="67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9253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1A8DFB-D8F9-DDEB-817D-D977B306E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Autofit/>
          </a:bodyPr>
          <a:lstStyle/>
          <a:p>
            <a:r>
              <a:rPr lang="nb-NO" sz="2800" b="1" dirty="0"/>
              <a:t>Diabetesrapporter i Tjenesteportal for helseaktører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077742E-08A2-1D42-B2FC-559778358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b-NO" sz="2800" dirty="0"/>
              <a:t>Norsk diabetesregister for voksne tilgjengeliggjør data fra Noklus diabetesskjema i Tjenesteportal for helseaktører </a:t>
            </a:r>
            <a:r>
              <a:rPr lang="nb-NO" sz="2800" u="sng" dirty="0">
                <a:hlinkClick r:id="rId3"/>
              </a:rPr>
              <a:t>https://internett-portal.helsedirektoratet.no/</a:t>
            </a:r>
            <a:r>
              <a:rPr lang="nb-NO" sz="2800" dirty="0"/>
              <a:t>.</a:t>
            </a:r>
          </a:p>
          <a:p>
            <a:pPr marL="0" indent="0">
              <a:buNone/>
            </a:pPr>
            <a:endParaRPr lang="nb-NO" sz="2800" dirty="0"/>
          </a:p>
          <a:p>
            <a:pPr marL="0" indent="0">
              <a:buNone/>
            </a:pPr>
            <a:r>
              <a:rPr lang="nb-NO" sz="2800" b="1" dirty="0"/>
              <a:t>Portalen gir fastlegen:</a:t>
            </a:r>
          </a:p>
          <a:p>
            <a:pPr lvl="0"/>
            <a:r>
              <a:rPr lang="nb-NO" sz="2800" dirty="0"/>
              <a:t>Oversikt over kvaliteten i egen praksis </a:t>
            </a:r>
          </a:p>
          <a:p>
            <a:pPr lvl="0"/>
            <a:r>
              <a:rPr lang="nb-NO" sz="2800" dirty="0"/>
              <a:t>Sammenligning med andre praksiser (benchmarking)</a:t>
            </a:r>
          </a:p>
          <a:p>
            <a:pPr lvl="0"/>
            <a:r>
              <a:rPr lang="nb-NO" sz="2800" dirty="0"/>
              <a:t>Tidligere års rapporter samlet på ett sted (unike tilbakemeldingsrapporter)</a:t>
            </a:r>
          </a:p>
          <a:p>
            <a:pPr lvl="0"/>
            <a:endParaRPr lang="nb-NO" sz="2800" dirty="0"/>
          </a:p>
          <a:p>
            <a:pPr marL="0" indent="0">
              <a:buNone/>
            </a:pPr>
            <a:r>
              <a:rPr lang="nb-NO" sz="2800" dirty="0"/>
              <a:t>Løsningen gir et oppdatert og helhetlig bilde av diabetesbehandlingen i egen praksis, og legger til rette for systematisk kvalitetsforbedring.</a:t>
            </a:r>
          </a:p>
          <a:p>
            <a:pPr marL="0" indent="0">
              <a:buNone/>
            </a:pPr>
            <a:r>
              <a:rPr lang="nb-NO" dirty="0"/>
              <a:t> </a:t>
            </a:r>
          </a:p>
          <a:p>
            <a:pPr marL="0" lvl="0" indent="0">
              <a:buNone/>
            </a:pPr>
            <a:endParaRPr lang="nb-NO" sz="2400" dirty="0"/>
          </a:p>
          <a:p>
            <a:pPr lvl="0"/>
            <a:endParaRPr lang="nb-NO" sz="2400" dirty="0"/>
          </a:p>
          <a:p>
            <a:pPr lvl="0"/>
            <a:endParaRPr lang="nb-NO" sz="2400" dirty="0"/>
          </a:p>
          <a:p>
            <a:pPr marL="0" indent="0">
              <a:buNone/>
            </a:pPr>
            <a:endParaRPr lang="nb-NO" sz="2400" b="1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endParaRPr lang="nb-NO" sz="2400" b="1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 descr="Et bilde som inneholder Grafikk, logo, Font, grafisk design&#10;&#10;Automatisk generert beskrivelse">
            <a:extLst>
              <a:ext uri="{FF2B5EF4-FFF2-40B4-BE49-F238E27FC236}">
                <a16:creationId xmlns:a16="http://schemas.microsoft.com/office/drawing/2014/main" id="{619D1DFB-9EF1-F59F-E7E4-72340653B6FF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670560" cy="67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2216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C4214B-CE9D-F2F8-7BBD-C763D8BB6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400" dirty="0">
                <a:latin typeface="+mn-lt"/>
              </a:rPr>
              <a:t>    Skjema gir bedre kvalitet på diabetesomsorgen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F79512E-67AD-780F-1D14-88B840B65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000" dirty="0"/>
              <a:t>Forskning viser at bruk av skjema gir bedre kvalitet på diabetesomsorgen. Se artikler om dette her:  </a:t>
            </a:r>
            <a:r>
              <a:rPr lang="nb-NO" sz="2000" dirty="0">
                <a:hlinkClick r:id="rId2"/>
              </a:rPr>
              <a:t>https://www.primary-care-diabetes.com/article/S1751-9918(20)30334-X/fulltext</a:t>
            </a:r>
            <a:r>
              <a:rPr lang="nb-NO" sz="2000" dirty="0"/>
              <a:t>  </a:t>
            </a:r>
            <a:r>
              <a:rPr lang="nb-NO" sz="2000" dirty="0">
                <a:hlinkClick r:id="rId3"/>
              </a:rPr>
              <a:t>https://pubmed.ncbi.nlm.nih.gov/30343522/</a:t>
            </a:r>
            <a:r>
              <a:rPr lang="nb-NO" sz="2000" dirty="0"/>
              <a:t>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                                                                                                   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FDAEFE6F-E4B0-33D3-9C8E-102D364EE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3140968"/>
            <a:ext cx="3384376" cy="2952328"/>
          </a:xfrm>
          <a:prstGeom prst="rect">
            <a:avLst/>
          </a:prstGeom>
        </p:spPr>
      </p:pic>
      <p:pic>
        <p:nvPicPr>
          <p:cNvPr id="5" name="Bilde 4" descr="Et bilde som inneholder Grafikk, logo, Font, grafisk design&#10;&#10;Automatisk generert beskrivelse">
            <a:extLst>
              <a:ext uri="{FF2B5EF4-FFF2-40B4-BE49-F238E27FC236}">
                <a16:creationId xmlns:a16="http://schemas.microsoft.com/office/drawing/2014/main" id="{50FD1C5D-2AF6-0C2D-424F-28807D278906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" y="5506403"/>
            <a:ext cx="670560" cy="67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059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5256C8-30DA-674C-01CA-EB60FD27D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400" dirty="0">
                <a:latin typeface="+mn-lt"/>
              </a:rPr>
              <a:t>Oppsummering </a:t>
            </a:r>
            <a:r>
              <a:rPr lang="nb-NO" sz="4400">
                <a:latin typeface="+mn-lt"/>
              </a:rPr>
              <a:t>Noklus                     årskontroll  </a:t>
            </a:r>
            <a:endParaRPr lang="nb-NO" sz="4400" dirty="0">
              <a:latin typeface="+mn-lt"/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D0D7BB1-1AAE-9508-E16D-FA571288E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60847"/>
            <a:ext cx="7886700" cy="3384377"/>
          </a:xfrm>
        </p:spPr>
        <p:txBody>
          <a:bodyPr/>
          <a:lstStyle/>
          <a:p>
            <a:r>
              <a:rPr lang="nb-NO" sz="1800" dirty="0"/>
              <a:t>Noklus årskontroll er fullintegrert i journalsystemet til </a:t>
            </a:r>
            <a:r>
              <a:rPr lang="nb-NO" sz="1800" dirty="0" err="1"/>
              <a:t>Pridok</a:t>
            </a:r>
            <a:endParaRPr lang="nb-NO" sz="1800" dirty="0"/>
          </a:p>
          <a:p>
            <a:endParaRPr lang="nb-NO" sz="1800" dirty="0"/>
          </a:p>
          <a:p>
            <a:r>
              <a:rPr lang="nb-NO" sz="1800" dirty="0"/>
              <a:t>Trykk på </a:t>
            </a:r>
            <a:r>
              <a:rPr lang="nb-NO" sz="1800" b="1" dirty="0"/>
              <a:t>send</a:t>
            </a:r>
            <a:r>
              <a:rPr lang="nb-NO" sz="1800" dirty="0"/>
              <a:t> etter hver konsultasjon der du har endret noe i skjemaet. Du kan også sende inn skjema selv om det ikke er helt ferdig utfylt. </a:t>
            </a:r>
          </a:p>
          <a:p>
            <a:endParaRPr lang="nb-NO" sz="1800" dirty="0"/>
          </a:p>
          <a:p>
            <a:r>
              <a:rPr lang="nb-NO" sz="1800" dirty="0"/>
              <a:t>Få oversikt over kvalitet i egen praksis med Noklus årskontroll  </a:t>
            </a:r>
          </a:p>
          <a:p>
            <a:endParaRPr lang="nb-NO" sz="1800" dirty="0"/>
          </a:p>
          <a:p>
            <a:r>
              <a:rPr lang="nb-NO" sz="1800" dirty="0"/>
              <a:t>Lenke til hjelpeside: </a:t>
            </a:r>
            <a:r>
              <a:rPr lang="nb-NO" sz="1800" dirty="0">
                <a:hlinkClick r:id="rId2"/>
              </a:rPr>
              <a:t>https://hjelp.pridok.no/nb/articles/8989192-noklus</a:t>
            </a:r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pPr marL="0" indent="0">
              <a:buNone/>
            </a:pPr>
            <a:endParaRPr lang="nb-NO" sz="1800" dirty="0"/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Bilde 3" descr="Et bilde som inneholder Grafikk, logo, Font, grafisk design&#10;&#10;Automatisk generert beskrivelse">
            <a:extLst>
              <a:ext uri="{FF2B5EF4-FFF2-40B4-BE49-F238E27FC236}">
                <a16:creationId xmlns:a16="http://schemas.microsoft.com/office/drawing/2014/main" id="{CFA8F115-FDDD-49D6-E99B-3732F3A44728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" y="5373216"/>
            <a:ext cx="670560" cy="67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8858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8C432E1-5642-9D47-BC01-B3EDD521A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84784"/>
            <a:ext cx="7886700" cy="43513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b-NO" sz="2200" dirty="0"/>
              <a:t>I </a:t>
            </a:r>
            <a:r>
              <a:rPr lang="nb-NO" sz="2200" dirty="0" err="1"/>
              <a:t>Pridok</a:t>
            </a:r>
            <a:r>
              <a:rPr lang="nb-NO" sz="2200" dirty="0"/>
              <a:t> er det mulig å hente ut pasientlister basert på diagnosekode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200" dirty="0"/>
              <a:t>Dette kan være et nyttig verktøy for å få oversikt over pasientpopulasjonen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2200" dirty="0"/>
              <a:t>På de neste sidene finner du en veiledning for hvordan man henter ut lister</a:t>
            </a:r>
          </a:p>
          <a:p>
            <a:pPr>
              <a:buFont typeface="Wingdings" panose="05000000000000000000" pitchFamily="2" charset="2"/>
              <a:buChar char="§"/>
            </a:pPr>
            <a:endParaRPr lang="nb-NO" sz="2200" dirty="0"/>
          </a:p>
          <a:p>
            <a:pPr>
              <a:buFont typeface="Wingdings" panose="05000000000000000000" pitchFamily="2" charset="2"/>
              <a:buChar char="§"/>
            </a:pPr>
            <a:r>
              <a:rPr lang="nb-NO" sz="2200" dirty="0"/>
              <a:t>Trykk på "Min virksomhet "</a:t>
            </a:r>
          </a:p>
          <a:p>
            <a:endParaRPr lang="nb-NO" sz="1800" dirty="0">
              <a:solidFill>
                <a:srgbClr val="333333"/>
              </a:solidFill>
              <a:latin typeface="Arial" panose="020B06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nb-NO" sz="1800" dirty="0">
              <a:solidFill>
                <a:srgbClr val="333333"/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" name="Bilde 9" descr="Et bilde som inneholder tekst, skjermbilde, Font, nummer&#10;&#10;Automatisk generert beskrivelse">
            <a:extLst>
              <a:ext uri="{FF2B5EF4-FFF2-40B4-BE49-F238E27FC236}">
                <a16:creationId xmlns:a16="http://schemas.microsoft.com/office/drawing/2014/main" id="{92D45B8C-FA6F-2F9A-9425-7F8CFBF63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5284143"/>
            <a:ext cx="4048125" cy="12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ittel 1">
            <a:extLst>
              <a:ext uri="{FF2B5EF4-FFF2-40B4-BE49-F238E27FC236}">
                <a16:creationId xmlns:a16="http://schemas.microsoft.com/office/drawing/2014/main" id="{876396E5-18F5-6F00-8674-9CA0CE7FAF5E}"/>
              </a:ext>
            </a:extLst>
          </p:cNvPr>
          <p:cNvSpPr txBox="1">
            <a:spLocks/>
          </p:cNvSpPr>
          <p:nvPr/>
        </p:nvSpPr>
        <p:spPr>
          <a:xfrm>
            <a:off x="395536" y="159221"/>
            <a:ext cx="67719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latin typeface="+mn-lt"/>
              </a:rPr>
              <a:t>Pasientlister basert på diagnosekode</a:t>
            </a:r>
          </a:p>
        </p:txBody>
      </p:sp>
    </p:spTree>
    <p:extLst>
      <p:ext uri="{BB962C8B-B14F-4D97-AF65-F5344CB8AC3E}">
        <p14:creationId xmlns:p14="http://schemas.microsoft.com/office/powerpoint/2010/main" val="15536501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ADA8863F-DE9F-00F8-BDA7-03D3F08663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642" y="282793"/>
            <a:ext cx="8043798" cy="5536290"/>
          </a:xfrm>
        </p:spPr>
      </p:pic>
    </p:spTree>
    <p:extLst>
      <p:ext uri="{BB962C8B-B14F-4D97-AF65-F5344CB8AC3E}">
        <p14:creationId xmlns:p14="http://schemas.microsoft.com/office/powerpoint/2010/main" val="1074414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7D7D1F8B-FFC7-403D-0ACF-4461030D29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0061" y="1092080"/>
            <a:ext cx="8023877" cy="4673840"/>
          </a:xfrm>
        </p:spPr>
      </p:pic>
    </p:spTree>
    <p:extLst>
      <p:ext uri="{BB962C8B-B14F-4D97-AF65-F5344CB8AC3E}">
        <p14:creationId xmlns:p14="http://schemas.microsoft.com/office/powerpoint/2010/main" val="3043202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6E829C57-ADE0-B3CC-590F-4A208B9BD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700808"/>
            <a:ext cx="7582750" cy="311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68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8EE1446A-29F1-1D94-6E5F-8C3F779EF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7584" y="1196752"/>
            <a:ext cx="7637992" cy="4680520"/>
          </a:xfrm>
        </p:spPr>
      </p:pic>
    </p:spTree>
    <p:extLst>
      <p:ext uri="{BB962C8B-B14F-4D97-AF65-F5344CB8AC3E}">
        <p14:creationId xmlns:p14="http://schemas.microsoft.com/office/powerpoint/2010/main" val="1271103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382176"/>
            <a:ext cx="8229600" cy="958592"/>
          </a:xfrm>
        </p:spPr>
        <p:txBody>
          <a:bodyPr>
            <a:normAutofit fontScale="90000"/>
          </a:bodyPr>
          <a:lstStyle/>
          <a:p>
            <a:pPr algn="l"/>
            <a:r>
              <a:rPr lang="nb-NO" b="1" dirty="0">
                <a:solidFill>
                  <a:srgbClr val="00B0F0"/>
                </a:solidFill>
                <a:latin typeface="+mn-lt"/>
              </a:rPr>
              <a:t>Noklus årskontroll i </a:t>
            </a:r>
            <a:r>
              <a:rPr lang="nb-NO" b="1" dirty="0" err="1">
                <a:solidFill>
                  <a:srgbClr val="00B0F0"/>
                </a:solidFill>
                <a:latin typeface="+mn-lt"/>
              </a:rPr>
              <a:t>Pridok</a:t>
            </a:r>
            <a:br>
              <a:rPr lang="nb-NO" b="1" dirty="0">
                <a:solidFill>
                  <a:srgbClr val="00B0F0"/>
                </a:solidFill>
                <a:latin typeface="+mn-lt"/>
              </a:rPr>
            </a:br>
            <a:endParaRPr lang="nb-NO" b="1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196753"/>
            <a:ext cx="8229600" cy="5400599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b-NO" sz="3100" dirty="0"/>
              <a:t>Gir oversikt over behandling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3100" dirty="0"/>
              <a:t>Gir oversikt over risiko for senskader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3100" dirty="0"/>
              <a:t>Gir oversikt over sykdomsutvikling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3100" dirty="0"/>
              <a:t>Anbefalt i nasjonal faglig retningslinje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3100" dirty="0"/>
              <a:t>Egen takst for oppstart og bruk</a:t>
            </a:r>
            <a:br>
              <a:rPr lang="nb-NO" sz="3100" dirty="0"/>
            </a:br>
            <a:r>
              <a:rPr lang="nb-NO" sz="3100" dirty="0"/>
              <a:t>(105-førstegangsutfylling og 100- senere års utfylling).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b-NO" sz="3100" dirty="0"/>
              <a:t>Det opprettes et nytt «dokument» hver gang det opprettes nytt skjema av Noklus årskontroll, så man kan helt fint hente opp alle tidligere utfylte skjema.</a:t>
            </a:r>
          </a:p>
          <a:p>
            <a:pPr>
              <a:buFont typeface="Wingdings" panose="05000000000000000000" pitchFamily="2" charset="2"/>
              <a:buChar char="§"/>
            </a:pPr>
            <a:endParaRPr lang="nb-NO" sz="3600" dirty="0"/>
          </a:p>
          <a:p>
            <a:pPr>
              <a:buFont typeface="Wingdings" panose="05000000000000000000" pitchFamily="2" charset="2"/>
              <a:buChar char="§"/>
            </a:pPr>
            <a:endParaRPr lang="nb-NO" sz="3600" dirty="0"/>
          </a:p>
          <a:p>
            <a:pPr>
              <a:buFont typeface="Wingdings" panose="05000000000000000000" pitchFamily="2" charset="2"/>
              <a:buChar char="§"/>
            </a:pPr>
            <a:endParaRPr lang="nb-NO" sz="2200" dirty="0"/>
          </a:p>
          <a:p>
            <a:pPr marL="0" indent="0">
              <a:buNone/>
            </a:pPr>
            <a:r>
              <a:rPr lang="nb-NO" sz="2200" dirty="0"/>
              <a:t>                  </a:t>
            </a:r>
          </a:p>
          <a:p>
            <a:endParaRPr lang="nb-NO" dirty="0"/>
          </a:p>
        </p:txBody>
      </p:sp>
      <p:pic>
        <p:nvPicPr>
          <p:cNvPr id="4" name="Bilde 3" descr="Et bilde som inneholder Grafikk, logo, Font, grafisk design&#10;&#10;Automatisk generert beskrivelse">
            <a:extLst>
              <a:ext uri="{FF2B5EF4-FFF2-40B4-BE49-F238E27FC236}">
                <a16:creationId xmlns:a16="http://schemas.microsoft.com/office/drawing/2014/main" id="{F87FAD50-D07F-CCC9-7E67-4D8AB62CAF4E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670560" cy="67056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ECD6AE8A-F03F-4C14-468A-BA01D7AD26C1}"/>
              </a:ext>
            </a:extLst>
          </p:cNvPr>
          <p:cNvSpPr txBox="1"/>
          <p:nvPr/>
        </p:nvSpPr>
        <p:spPr>
          <a:xfrm>
            <a:off x="1619672" y="5430415"/>
            <a:ext cx="722148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Filminspirasjon fra legekontor på Askøy-diabetes årskontroll satt i system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>
              <a:solidFill>
                <a:prstClr val="black"/>
              </a:solidFill>
              <a:latin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https://www.youtube.com/watch?v=kySq2LGtv1Y&amp;t=1s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736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23528" y="270290"/>
            <a:ext cx="8280920" cy="1080120"/>
          </a:xfrm>
        </p:spPr>
        <p:txBody>
          <a:bodyPr>
            <a:normAutofit/>
          </a:bodyPr>
          <a:lstStyle/>
          <a:p>
            <a:r>
              <a:rPr lang="nb-NO" b="1" dirty="0">
                <a:solidFill>
                  <a:srgbClr val="00B0F0"/>
                </a:solidFill>
                <a:latin typeface="+mn-lt"/>
                <a:cs typeface="Times New Roman" panose="02020603050405020304" pitchFamily="18" charset="0"/>
              </a:rPr>
              <a:t>Åpning av Noklus årskontroll</a:t>
            </a:r>
            <a:endParaRPr lang="nb-NO" b="1" dirty="0">
              <a:solidFill>
                <a:srgbClr val="00B0F0"/>
              </a:solidFill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EB07492A-20B5-7727-FC72-F40EE78DC0A7}"/>
              </a:ext>
            </a:extLst>
          </p:cNvPr>
          <p:cNvSpPr txBox="1"/>
          <p:nvPr/>
        </p:nvSpPr>
        <p:spPr>
          <a:xfrm>
            <a:off x="1079553" y="1144993"/>
            <a:ext cx="30243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/>
              <a:t>Hent opp pasienten. Trykk på grønt + tegn og skjemaet åpner seg på høyre side</a:t>
            </a:r>
          </a:p>
          <a:p>
            <a:endParaRPr lang="nb-NO" dirty="0"/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61C8709D-1B59-5D88-2EC7-16906E98D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25112"/>
            <a:ext cx="7200800" cy="348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e 2" descr="Et bilde som inneholder Grafikk, logo, Font, grafisk design&#10;&#10;Automatisk generert beskrivelse">
            <a:extLst>
              <a:ext uri="{FF2B5EF4-FFF2-40B4-BE49-F238E27FC236}">
                <a16:creationId xmlns:a16="http://schemas.microsoft.com/office/drawing/2014/main" id="{BF48F383-958C-7636-A648-5D7D5F398753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17150"/>
            <a:ext cx="670560" cy="67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5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5">
            <a:extLst>
              <a:ext uri="{FF2B5EF4-FFF2-40B4-BE49-F238E27FC236}">
                <a16:creationId xmlns:a16="http://schemas.microsoft.com/office/drawing/2014/main" id="{FB30BCEE-5F30-F024-E3E1-0840C64B5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280479"/>
            <a:ext cx="7262546" cy="61926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6149A555-3556-2DA3-8756-6C333BBBC8E7}"/>
              </a:ext>
            </a:extLst>
          </p:cNvPr>
          <p:cNvSpPr/>
          <p:nvPr/>
        </p:nvSpPr>
        <p:spPr>
          <a:xfrm>
            <a:off x="6084168" y="332656"/>
            <a:ext cx="1656184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Rett pilkobling 4">
            <a:extLst>
              <a:ext uri="{FF2B5EF4-FFF2-40B4-BE49-F238E27FC236}">
                <a16:creationId xmlns:a16="http://schemas.microsoft.com/office/drawing/2014/main" id="{FE04618C-630C-DC6B-CCBD-E45EF2B6FA88}"/>
              </a:ext>
            </a:extLst>
          </p:cNvPr>
          <p:cNvCxnSpPr>
            <a:cxnSpLocks/>
            <a:stCxn id="3" idx="5"/>
          </p:cNvCxnSpPr>
          <p:nvPr/>
        </p:nvCxnSpPr>
        <p:spPr>
          <a:xfrm>
            <a:off x="7497809" y="947283"/>
            <a:ext cx="674591" cy="7200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Sylinder 5">
            <a:extLst>
              <a:ext uri="{FF2B5EF4-FFF2-40B4-BE49-F238E27FC236}">
                <a16:creationId xmlns:a16="http://schemas.microsoft.com/office/drawing/2014/main" id="{996843C5-7F64-4BD8-E443-C435A35B5EB7}"/>
              </a:ext>
            </a:extLst>
          </p:cNvPr>
          <p:cNvSpPr txBox="1"/>
          <p:nvPr/>
        </p:nvSpPr>
        <p:spPr>
          <a:xfrm>
            <a:off x="6660232" y="1667363"/>
            <a:ext cx="2330775" cy="138499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dirty="0"/>
              <a:t>Trykk på send etter hver konsultasjon der du har endret noe i skjemaet. Tilbakemeldingsrapportene baserer seg alltid på verdiene fra det siste skjemaet som sendes inn hvert år i registeret. </a:t>
            </a:r>
            <a:endParaRPr lang="en-US" sz="1200" dirty="0"/>
          </a:p>
        </p:txBody>
      </p:sp>
      <p:pic>
        <p:nvPicPr>
          <p:cNvPr id="7" name="Bilde 6" descr="Et bilde som inneholder Grafikk, logo, Font, grafisk design&#10;&#10;Automatisk generert beskrivelse">
            <a:extLst>
              <a:ext uri="{FF2B5EF4-FFF2-40B4-BE49-F238E27FC236}">
                <a16:creationId xmlns:a16="http://schemas.microsoft.com/office/drawing/2014/main" id="{3693A685-2C22-8221-A31A-8FEEF8820224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77272"/>
            <a:ext cx="670560" cy="67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5621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244DDB4-5114-06D4-5A65-6FBAB77F8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636" y="764705"/>
            <a:ext cx="5728637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b="0" i="0" dirty="0">
                <a:solidFill>
                  <a:srgbClr val="1A1A1A"/>
                </a:solidFill>
                <a:effectLst/>
              </a:rPr>
              <a:t>Feltet "Type diabetes" fylles ut automatisk.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endParaRPr lang="nb-NO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390D223-346B-BFB3-6D84-B5D130F1F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1"/>
            <a:ext cx="6984776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de 1" descr="Et bilde som inneholder Grafikk, logo, Font, grafisk design&#10;&#10;Automatisk generert beskrivelse">
            <a:extLst>
              <a:ext uri="{FF2B5EF4-FFF2-40B4-BE49-F238E27FC236}">
                <a16:creationId xmlns:a16="http://schemas.microsoft.com/office/drawing/2014/main" id="{C7E87C28-2D4B-5429-365B-9BF5794107CE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05264"/>
            <a:ext cx="670560" cy="67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5927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5">
            <a:extLst>
              <a:ext uri="{FF2B5EF4-FFF2-40B4-BE49-F238E27FC236}">
                <a16:creationId xmlns:a16="http://schemas.microsoft.com/office/drawing/2014/main" id="{456FDC30-8613-4239-E057-843FF744A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128" y="138644"/>
            <a:ext cx="6755744" cy="587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1259632" y="6016744"/>
            <a:ext cx="7488832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 gjenværende feltene under «Basis» må legges inn manuelt. Opplysningene forblir uendret inntil det eventuelt gjøres en endring.</a:t>
            </a:r>
          </a:p>
        </p:txBody>
      </p:sp>
      <p:cxnSp>
        <p:nvCxnSpPr>
          <p:cNvPr id="10" name="Rett linje 9"/>
          <p:cNvCxnSpPr>
            <a:cxnSpLocks/>
          </p:cNvCxnSpPr>
          <p:nvPr/>
        </p:nvCxnSpPr>
        <p:spPr>
          <a:xfrm flipV="1">
            <a:off x="1259632" y="1312370"/>
            <a:ext cx="641568" cy="4699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5" descr="Et bilde som inneholder Grafikk, logo, Font, grafisk design&#10;&#10;Automatisk generert beskrivelse">
            <a:extLst>
              <a:ext uri="{FF2B5EF4-FFF2-40B4-BE49-F238E27FC236}">
                <a16:creationId xmlns:a16="http://schemas.microsoft.com/office/drawing/2014/main" id="{1DA2B62F-1243-96B4-DF91-8170B8AA76C3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77272"/>
            <a:ext cx="670560" cy="67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127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e 5">
            <a:extLst>
              <a:ext uri="{FF2B5EF4-FFF2-40B4-BE49-F238E27FC236}">
                <a16:creationId xmlns:a16="http://schemas.microsoft.com/office/drawing/2014/main" id="{5338BB8B-B198-F91E-6C79-C767AF3B1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88643"/>
            <a:ext cx="6741824" cy="589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Sylinder 8"/>
          <p:cNvSpPr txBox="1"/>
          <p:nvPr/>
        </p:nvSpPr>
        <p:spPr>
          <a:xfrm>
            <a:off x="7589758" y="941702"/>
            <a:ext cx="1662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b="1" dirty="0">
              <a:solidFill>
                <a:srgbClr val="FF0000"/>
              </a:solidFill>
            </a:endParaRPr>
          </a:p>
        </p:txBody>
      </p:sp>
      <p:sp>
        <p:nvSpPr>
          <p:cNvPr id="7" name="Bildeforklaring med linje 1 6"/>
          <p:cNvSpPr/>
          <p:nvPr/>
        </p:nvSpPr>
        <p:spPr>
          <a:xfrm>
            <a:off x="899592" y="6083845"/>
            <a:ext cx="7776864" cy="714520"/>
          </a:xfrm>
          <a:prstGeom prst="borderCallout1">
            <a:avLst>
              <a:gd name="adj1" fmla="val -2283"/>
              <a:gd name="adj2" fmla="val 133"/>
              <a:gd name="adj3" fmla="val -491493"/>
              <a:gd name="adj4" fmla="val 922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Opplysningene som legges inn i feltene under «Årskontroll» nullstilles 1. januar hvert år, med unntak av feltet « Røykestatus» og «Siste øyelege-us. eller øyefoto»</a:t>
            </a:r>
          </a:p>
        </p:txBody>
      </p:sp>
      <p:pic>
        <p:nvPicPr>
          <p:cNvPr id="2" name="Bilde 1" descr="Et bilde som inneholder Grafikk, logo, Font, grafisk design&#10;&#10;Automatisk generert beskrivelse">
            <a:extLst>
              <a:ext uri="{FF2B5EF4-FFF2-40B4-BE49-F238E27FC236}">
                <a16:creationId xmlns:a16="http://schemas.microsoft.com/office/drawing/2014/main" id="{936AD39D-2C71-FCDC-E918-826EFBEB4418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77" y="5770545"/>
            <a:ext cx="670560" cy="67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1197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11809C0-A8D3-9088-BAFA-D97FB96D8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44CDC2B-7704-9D57-C5C2-950D889BA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r>
              <a:rPr lang="nb-NO" dirty="0" err="1"/>
              <a:t>Bb</a:t>
            </a:r>
            <a:endParaRPr lang="nb-NO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A4FEE8B-ADA5-064E-803F-4746C58D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3"/>
            <a:ext cx="756084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31BBEC99-0F15-51D2-5A09-38329920E22B}"/>
              </a:ext>
            </a:extLst>
          </p:cNvPr>
          <p:cNvSpPr txBox="1"/>
          <p:nvPr/>
        </p:nvSpPr>
        <p:spPr>
          <a:xfrm>
            <a:off x="3419872" y="4838617"/>
            <a:ext cx="4968552" cy="120032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Blodprøveresultatene blir automatisk hentet fra laboratoriemodulen og vises inne i fanen « Siste resultater». Dette inkluderer også høyde og vekt dersom det er registrert i laboratoriemodulen.</a:t>
            </a:r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5C9D527D-B4C1-06F6-7BFC-17D83D77B526}"/>
              </a:ext>
            </a:extLst>
          </p:cNvPr>
          <p:cNvCxnSpPr>
            <a:cxnSpLocks/>
          </p:cNvCxnSpPr>
          <p:nvPr/>
        </p:nvCxnSpPr>
        <p:spPr>
          <a:xfrm>
            <a:off x="1763688" y="1298918"/>
            <a:ext cx="1656184" cy="3600885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e 6" descr="Et bilde som inneholder Grafikk, logo, Font, grafisk design&#10;&#10;Automatisk generert beskrivelse">
            <a:extLst>
              <a:ext uri="{FF2B5EF4-FFF2-40B4-BE49-F238E27FC236}">
                <a16:creationId xmlns:a16="http://schemas.microsoft.com/office/drawing/2014/main" id="{470B502D-82BD-AFE8-3426-7093DA72BA2D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917015"/>
            <a:ext cx="670560" cy="67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5414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2">
            <a:extLst>
              <a:ext uri="{FF2B5EF4-FFF2-40B4-BE49-F238E27FC236}">
                <a16:creationId xmlns:a16="http://schemas.microsoft.com/office/drawing/2014/main" id="{59FB6B96-1FD2-4D94-B2CE-3CF97AE2D8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18" t="20807" r="1318" b="-4815"/>
          <a:stretch/>
        </p:blipFill>
        <p:spPr bwMode="auto">
          <a:xfrm>
            <a:off x="683568" y="522197"/>
            <a:ext cx="7776864" cy="5246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905248" y="5768595"/>
            <a:ext cx="8131247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Medikamenter ligger under fanen behandling. Disse hentes automatisk ut fra journalsystemets medikamentmodul første gang skjemaet benyttes. Seinere oppdateres de ved knappen «oppdater faste legemidler i bruk».</a:t>
            </a:r>
          </a:p>
        </p:txBody>
      </p:sp>
      <p:sp>
        <p:nvSpPr>
          <p:cNvPr id="4" name="Ellipse 3"/>
          <p:cNvSpPr/>
          <p:nvPr/>
        </p:nvSpPr>
        <p:spPr>
          <a:xfrm>
            <a:off x="865088" y="2016089"/>
            <a:ext cx="1584176" cy="34563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rgbClr val="00AFDB"/>
              </a:solidFill>
            </a:endParaRPr>
          </a:p>
        </p:txBody>
      </p:sp>
      <p:cxnSp>
        <p:nvCxnSpPr>
          <p:cNvPr id="6" name="Rett linje 5"/>
          <p:cNvCxnSpPr>
            <a:cxnSpLocks/>
          </p:cNvCxnSpPr>
          <p:nvPr/>
        </p:nvCxnSpPr>
        <p:spPr>
          <a:xfrm flipH="1">
            <a:off x="905248" y="5185352"/>
            <a:ext cx="282376" cy="5832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de 8" descr="Et bilde som inneholder Grafikk, logo, Font, grafisk design&#10;&#10;Automatisk generert beskrivelse">
            <a:extLst>
              <a:ext uri="{FF2B5EF4-FFF2-40B4-BE49-F238E27FC236}">
                <a16:creationId xmlns:a16="http://schemas.microsoft.com/office/drawing/2014/main" id="{84DD703C-A98D-5BCE-695D-F753D84CE445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48" y="5796760"/>
            <a:ext cx="670560" cy="67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1092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Egendefinert 9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AFDB"/>
      </a:accent1>
      <a:accent2>
        <a:srgbClr val="C1D82F"/>
      </a:accent2>
      <a:accent3>
        <a:srgbClr val="54B948"/>
      </a:accent3>
      <a:accent4>
        <a:srgbClr val="B6B8BA"/>
      </a:accent4>
      <a:accent5>
        <a:srgbClr val="2B2E34"/>
      </a:accent5>
      <a:accent6>
        <a:srgbClr val="FFFFFF"/>
      </a:accent6>
      <a:hlink>
        <a:srgbClr val="0070C0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0759CCBC-DE13-4C7F-9B75-2B049A030B3B}" vid="{47670F60-269B-4E8D-B3C0-EFCD6E4D05A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abfb82-ee52-4073-9dfa-8e2b8f98abcd">
      <Terms xmlns="http://schemas.microsoft.com/office/infopath/2007/PartnerControls"/>
    </lcf76f155ced4ddcb4097134ff3c332f>
    <TaxCatchAll xmlns="8f41fd04-dea6-4615-b87e-e375702bd7e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B722E183424354583722BCE1C545804" ma:contentTypeVersion="12" ma:contentTypeDescription="Opprett et nytt dokument." ma:contentTypeScope="" ma:versionID="2216fc2b81caa160d097302e91ffe9ca">
  <xsd:schema xmlns:xsd="http://www.w3.org/2001/XMLSchema" xmlns:xs="http://www.w3.org/2001/XMLSchema" xmlns:p="http://schemas.microsoft.com/office/2006/metadata/properties" xmlns:ns2="cdabfb82-ee52-4073-9dfa-8e2b8f98abcd" xmlns:ns3="8f41fd04-dea6-4615-b87e-e375702bd7e2" targetNamespace="http://schemas.microsoft.com/office/2006/metadata/properties" ma:root="true" ma:fieldsID="328fa484291182553747a09de15cb876" ns2:_="" ns3:_="">
    <xsd:import namespace="cdabfb82-ee52-4073-9dfa-8e2b8f98abcd"/>
    <xsd:import namespace="8f41fd04-dea6-4615-b87e-e375702bd7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abfb82-ee52-4073-9dfa-8e2b8f98ab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emerkelapper" ma:readOnly="false" ma:fieldId="{5cf76f15-5ced-4ddc-b409-7134ff3c332f}" ma:taxonomyMulti="true" ma:sspId="70fa8840-2fdd-4eaa-9e17-41add528b3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41fd04-dea6-4615-b87e-e375702bd7e2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a6e2735-478f-4480-9289-5ac663da1f4b}" ma:internalName="TaxCatchAll" ma:showField="CatchAllData" ma:web="8f41fd04-dea6-4615-b87e-e375702bd7e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05B1A3-1172-42C8-8A2F-03337A54D3B4}">
  <ds:schemaRefs>
    <ds:schemaRef ds:uri="http://schemas.microsoft.com/office/2006/metadata/properties"/>
    <ds:schemaRef ds:uri="http://schemas.microsoft.com/office/infopath/2007/PartnerControls"/>
    <ds:schemaRef ds:uri="cdabfb82-ee52-4073-9dfa-8e2b8f98abcd"/>
    <ds:schemaRef ds:uri="8f41fd04-dea6-4615-b87e-e375702bd7e2"/>
  </ds:schemaRefs>
</ds:datastoreItem>
</file>

<file path=customXml/itemProps2.xml><?xml version="1.0" encoding="utf-8"?>
<ds:datastoreItem xmlns:ds="http://schemas.openxmlformats.org/officeDocument/2006/customXml" ds:itemID="{860FF694-4B3F-48AE-A54C-E923485C51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95A164-F618-4CB8-9BDF-6BEA318D5668}"/>
</file>

<file path=docProps/app.xml><?xml version="1.0" encoding="utf-8"?>
<Properties xmlns="http://schemas.openxmlformats.org/officeDocument/2006/extended-properties" xmlns:vt="http://schemas.openxmlformats.org/officeDocument/2006/docPropsVTypes">
  <TotalTime>1509</TotalTime>
  <Words>611</Words>
  <Application>Microsoft Office PowerPoint</Application>
  <PresentationFormat>Skjermfremvisning (4:3)</PresentationFormat>
  <Paragraphs>80</Paragraphs>
  <Slides>18</Slides>
  <Notes>8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18</vt:i4>
      </vt:variant>
    </vt:vector>
  </HeadingPairs>
  <TitlesOfParts>
    <vt:vector size="26" baseType="lpstr">
      <vt:lpstr>Aptos</vt:lpstr>
      <vt:lpstr>Arial</vt:lpstr>
      <vt:lpstr>Calibri</vt:lpstr>
      <vt:lpstr>Calibri Light</vt:lpstr>
      <vt:lpstr>var(--font-family-secondary)</vt:lpstr>
      <vt:lpstr>Wingdings</vt:lpstr>
      <vt:lpstr>Office-tema</vt:lpstr>
      <vt:lpstr>1_Office-tema</vt:lpstr>
      <vt:lpstr>PowerPoint-presentasjon</vt:lpstr>
      <vt:lpstr>Noklus årskontroll i Pridok </vt:lpstr>
      <vt:lpstr>Åpning av Noklus årskontroll</vt:lpstr>
      <vt:lpstr>PowerPoint-presentasjon</vt:lpstr>
      <vt:lpstr>PowerPoint-presentasjon</vt:lpstr>
      <vt:lpstr>PowerPoint-presentasjon</vt:lpstr>
      <vt:lpstr>PowerPoint-presentasjon</vt:lpstr>
      <vt:lpstr> </vt:lpstr>
      <vt:lpstr>PowerPoint-presentasjon</vt:lpstr>
      <vt:lpstr>PowerPoint-presentasjon</vt:lpstr>
      <vt:lpstr>Diabetesrapporter i Tjenesteportal for helseaktører</vt:lpstr>
      <vt:lpstr>    Skjema gir bedre kvalitet på diabetesomsorgen</vt:lpstr>
      <vt:lpstr>Oppsummering Noklus                     årskontroll  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Diabetesforum 2013</dc:title>
  <dc:creator>Tone Vonheim Madsen</dc:creator>
  <cp:lastModifiedBy>Janniche Ingebrigtsen</cp:lastModifiedBy>
  <cp:revision>160</cp:revision>
  <dcterms:created xsi:type="dcterms:W3CDTF">2013-08-08T11:33:56Z</dcterms:created>
  <dcterms:modified xsi:type="dcterms:W3CDTF">2026-04-16T07:50:14Z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0x010100DB722E183424354583722BCE1C545804</vt:lpwstr>
  </property>
  <property fmtid="{D5CDD505-2E9C-101B-9397-08002B2CF9AE}" pid="3" name="MediaServiceImageTags">
    <vt:lpwstr/>
  </property>
</Properties>
</file>