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82" r:id="rId4"/>
    <p:sldId id="278" r:id="rId5"/>
    <p:sldId id="257" r:id="rId6"/>
    <p:sldId id="322" r:id="rId7"/>
    <p:sldId id="327" r:id="rId8"/>
    <p:sldId id="328" r:id="rId9"/>
    <p:sldId id="329" r:id="rId10"/>
    <p:sldId id="330" r:id="rId11"/>
    <p:sldId id="331" r:id="rId12"/>
    <p:sldId id="332" r:id="rId13"/>
    <p:sldId id="266" r:id="rId14"/>
    <p:sldId id="303" r:id="rId15"/>
    <p:sldId id="333" r:id="rId16"/>
    <p:sldId id="334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287" r:id="rId29"/>
    <p:sldId id="268" r:id="rId30"/>
    <p:sldId id="273" r:id="rId31"/>
    <p:sldId id="317" r:id="rId3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6293D-1774-4B2E-B44A-75560F03958E}" v="18" dt="2024-09-20T08:27:57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1" autoAdjust="0"/>
  </p:normalViewPr>
  <p:slideViewPr>
    <p:cSldViewPr>
      <p:cViewPr varScale="1">
        <p:scale>
          <a:sx n="71" d="100"/>
          <a:sy n="71" d="100"/>
        </p:scale>
        <p:origin x="91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88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2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0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5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2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edrav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hyperlink" Target="mailto:noklus@noklus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Webmed</a:t>
            </a:r>
            <a:endParaRPr lang="nb-NO" sz="4400" b="1" dirty="0">
              <a:solidFill>
                <a:srgbClr val="00AFD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38FAA86-F37B-081B-D74E-445D73F9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2A3E807-F4B1-B3EA-DDF7-1D8951E05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650254E-F060-8976-199E-567675C65D72}"/>
              </a:ext>
            </a:extLst>
          </p:cNvPr>
          <p:cNvSpPr/>
          <p:nvPr/>
        </p:nvSpPr>
        <p:spPr>
          <a:xfrm>
            <a:off x="4572000" y="4365104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Blodprøvesvar hentes automatisk fra </a:t>
            </a:r>
            <a:r>
              <a:rPr lang="nb-NO" sz="1400" dirty="0" err="1">
                <a:solidFill>
                  <a:schemeClr val="tx1"/>
                </a:solidFill>
              </a:rPr>
              <a:t>lab.modul</a:t>
            </a:r>
            <a:r>
              <a:rPr lang="nb-NO" sz="1400" dirty="0">
                <a:solidFill>
                  <a:schemeClr val="tx1"/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231517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D41CE81-5449-040E-1682-91D647F95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4" y="44624"/>
            <a:ext cx="9144000" cy="6858000"/>
          </a:xfr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D195029-574C-E320-ADB0-2CA4BE5362B7}"/>
              </a:ext>
            </a:extLst>
          </p:cNvPr>
          <p:cNvSpPr/>
          <p:nvPr/>
        </p:nvSpPr>
        <p:spPr>
          <a:xfrm>
            <a:off x="4211960" y="4153138"/>
            <a:ext cx="3600400" cy="11166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«Kopier tekstresyme» genererer en oppsummering som kan limes inn i henvisning etc. Når du trykker «lagre» genereres også et notat som skal limes i journal etter endt konsultasjon.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1FA392A-7AFB-8A22-29C8-50D732A60FE6}"/>
              </a:ext>
            </a:extLst>
          </p:cNvPr>
          <p:cNvCxnSpPr/>
          <p:nvPr/>
        </p:nvCxnSpPr>
        <p:spPr>
          <a:xfrm flipH="1">
            <a:off x="5796136" y="5269769"/>
            <a:ext cx="216024" cy="967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43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3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ED00B17-C546-5F92-0ECD-664CD007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7199784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1782306-4104-DAF2-64B7-7B081DD8A9B1}"/>
              </a:ext>
            </a:extLst>
          </p:cNvPr>
          <p:cNvSpPr txBox="1"/>
          <p:nvPr/>
        </p:nvSpPr>
        <p:spPr>
          <a:xfrm>
            <a:off x="179512" y="2018068"/>
            <a:ext cx="187220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knappen «Medrave-rapporter» inne i diabetesskjemaet.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man ikke får tilgang, kontakt Medrave på 33311878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6189D064-F6EF-77C3-01F6-389132B5B694}"/>
              </a:ext>
            </a:extLst>
          </p:cNvPr>
          <p:cNvCxnSpPr>
            <a:cxnSpLocks/>
          </p:cNvCxnSpPr>
          <p:nvPr/>
        </p:nvCxnSpPr>
        <p:spPr>
          <a:xfrm flipV="1">
            <a:off x="683568" y="332656"/>
            <a:ext cx="1433637" cy="16854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86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87628D95-280F-97F9-C3FB-989E2DCC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6913"/>
            <a:ext cx="1971675" cy="2547937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Velg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innlogging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nb-NO" sz="1800" kern="1200" dirty="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En</a:t>
            </a:r>
            <a:r>
              <a:rPr lang="nb-NO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nb-NO" sz="1800" dirty="0">
                <a:solidFill>
                  <a:srgbClr val="FFFFFF"/>
                </a:solidFill>
                <a:latin typeface="Calibri" panose="020F0502020204030204" pitchFamily="34" charset="0"/>
              </a:rPr>
              <a:t>kan da velge </a:t>
            </a:r>
            <a:r>
              <a:rPr lang="nb-NO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buypass</a:t>
            </a:r>
            <a:r>
              <a:rPr lang="nb-NO" sz="1800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nb-NO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bankID</a:t>
            </a:r>
            <a:r>
              <a:rPr lang="nb-NO" sz="1800" dirty="0">
                <a:solidFill>
                  <a:srgbClr val="FFFFFF"/>
                </a:solidFill>
                <a:latin typeface="Calibri" panose="020F0502020204030204" pitchFamily="34" charset="0"/>
              </a:rPr>
              <a:t> eller ID-Porten</a:t>
            </a:r>
            <a:r>
              <a:rPr lang="nb-NO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C054B2D-26FA-48D0-3C9C-A7F6D3318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69" y="771154"/>
            <a:ext cx="5067205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1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1"/>
            <a:ext cx="1956491" cy="133335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</a:t>
            </a:r>
            <a:r>
              <a:rPr lang="nb-NO" sz="2700" u="sng">
                <a:solidFill>
                  <a:srgbClr val="2C2C2C"/>
                </a:solidFill>
              </a:rPr>
              <a:t>Rapporter- Sykdom- Diabetes- </a:t>
            </a:r>
            <a:r>
              <a:rPr lang="nb-NO" sz="2700" u="sng" dirty="0">
                <a:solidFill>
                  <a:srgbClr val="2C2C2C"/>
                </a:solidFill>
              </a:rPr>
              <a:t>P</a:t>
            </a:r>
            <a:r>
              <a:rPr lang="nb-NO" sz="2700" u="sng">
                <a:solidFill>
                  <a:srgbClr val="2C2C2C"/>
                </a:solidFill>
              </a:rPr>
              <a:t>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neste bilde for hva det kan filtreres på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43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5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B4639F97-5A2A-B8E3-95C8-59B4A970A1EE}"/>
              </a:ext>
            </a:extLst>
          </p:cNvPr>
          <p:cNvSpPr/>
          <p:nvPr/>
        </p:nvSpPr>
        <p:spPr>
          <a:xfrm>
            <a:off x="827584" y="5760720"/>
            <a:ext cx="4608512" cy="692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Det anbefales å endre søket på tidsintervall, til de 3 siste årene, siden diagnosesetting kan være varierende. </a:t>
            </a:r>
          </a:p>
        </p:txBody>
      </p:sp>
    </p:spTree>
    <p:extLst>
      <p:ext uri="{BB962C8B-B14F-4D97-AF65-F5344CB8AC3E}">
        <p14:creationId xmlns:p14="http://schemas.microsoft.com/office/powerpoint/2010/main" val="387388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3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1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6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5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«lynet» bak verdien for å se utvikling over tid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9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 å sortere på siste konsultasjon med diagnosen diabetes kan man få en bedre oversikt på hvem som ikke har vært inne til årskontroll (</a:t>
            </a:r>
            <a:r>
              <a:rPr kumimoji="0" lang="nb-NO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</a:t>
            </a: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andre kontroller)slik de burde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7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864873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</a:t>
            </a:r>
            <a:r>
              <a:rPr lang="nb-NO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Noklus diabetes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knapp i </a:t>
            </a:r>
            <a:r>
              <a:rPr lang="nb-NO" b="1" dirty="0" err="1"/>
              <a:t>Webmed</a:t>
            </a:r>
            <a:r>
              <a:rPr lang="nb-NO" b="1" dirty="0"/>
              <a:t> som gjør at diabetesskjema kan åpnes.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E-post: </a:t>
            </a:r>
            <a:r>
              <a:rPr lang="en-US" dirty="0">
                <a:hlinkClick r:id="rId3"/>
              </a:rPr>
              <a:t>support@medrave.com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4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5">
            <a:extLst>
              <a:ext uri="{FF2B5EF4-FFF2-40B4-BE49-F238E27FC236}">
                <a16:creationId xmlns:a16="http://schemas.microsoft.com/office/drawing/2014/main" id="{03BA072E-8201-48AB-8E69-3CC9887A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97" y="68263"/>
            <a:ext cx="8172006" cy="672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programvare, Nettside, Dataikon&#10;&#10;Automatisk generert beskrivelse">
            <a:extLst>
              <a:ext uri="{FF2B5EF4-FFF2-40B4-BE49-F238E27FC236}">
                <a16:creationId xmlns:a16="http://schemas.microsoft.com/office/drawing/2014/main" id="{A5627C71-9BB8-E5C1-3C75-EF7078B5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289078"/>
            <a:ext cx="8963025" cy="4279844"/>
          </a:xfrm>
          <a:prstGeom prst="rect">
            <a:avLst/>
          </a:prstGeo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F0BC693-488F-F76C-A251-D07EA177C83D}"/>
              </a:ext>
            </a:extLst>
          </p:cNvPr>
          <p:cNvSpPr/>
          <p:nvPr/>
        </p:nvSpPr>
        <p:spPr>
          <a:xfrm>
            <a:off x="5724128" y="5013176"/>
            <a:ext cx="1872208" cy="11114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Noklus-knappen blir synlig når du åpner en diabetespasient med diagnosekode 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 T89 eller T90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1514F67-6F35-54CE-E29E-9E1080870464}"/>
              </a:ext>
            </a:extLst>
          </p:cNvPr>
          <p:cNvCxnSpPr/>
          <p:nvPr/>
        </p:nvCxnSpPr>
        <p:spPr>
          <a:xfrm flipV="1">
            <a:off x="7236296" y="1916832"/>
            <a:ext cx="576064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B60DF0FF-242D-F54C-DBEF-6FF1DB8E69C8}"/>
              </a:ext>
            </a:extLst>
          </p:cNvPr>
          <p:cNvCxnSpPr/>
          <p:nvPr/>
        </p:nvCxnSpPr>
        <p:spPr>
          <a:xfrm flipV="1">
            <a:off x="7236296" y="1844824"/>
            <a:ext cx="576064" cy="3168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5C1E3FE-B58F-05CD-7B0A-1CE20D0A5D45}"/>
              </a:ext>
            </a:extLst>
          </p:cNvPr>
          <p:cNvCxnSpPr/>
          <p:nvPr/>
        </p:nvCxnSpPr>
        <p:spPr>
          <a:xfrm flipV="1">
            <a:off x="7236296" y="1844824"/>
            <a:ext cx="576064" cy="30963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9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DFAF87E-5005-EB46-9DD5-EECF38EC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DF4A4D6-A589-DA94-BF03-012B2C871B8F}"/>
              </a:ext>
            </a:extLst>
          </p:cNvPr>
          <p:cNvSpPr/>
          <p:nvPr/>
        </p:nvSpPr>
        <p:spPr>
          <a:xfrm>
            <a:off x="5076056" y="4365104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Slik ser skjema ut når du åpner det. </a:t>
            </a:r>
          </a:p>
        </p:txBody>
      </p:sp>
    </p:spTree>
    <p:extLst>
      <p:ext uri="{BB962C8B-B14F-4D97-AF65-F5344CB8AC3E}">
        <p14:creationId xmlns:p14="http://schemas.microsoft.com/office/powerpoint/2010/main" val="244024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1D5E860-F1C8-79D1-0212-A6547FA03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7F47779-2AE5-6756-51DE-FC80C26711EA}"/>
              </a:ext>
            </a:extLst>
          </p:cNvPr>
          <p:cNvSpPr/>
          <p:nvPr/>
        </p:nvSpPr>
        <p:spPr>
          <a:xfrm>
            <a:off x="2627784" y="3140968"/>
            <a:ext cx="4320480" cy="576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Opplysninger lagt inn i </a:t>
            </a:r>
            <a:r>
              <a:rPr lang="nb-NO" sz="1400" u="sng" dirty="0">
                <a:solidFill>
                  <a:schemeClr val="tx1"/>
                </a:solidFill>
              </a:rPr>
              <a:t>årskontroll</a:t>
            </a:r>
            <a:r>
              <a:rPr lang="nb-NO" sz="1400" dirty="0">
                <a:solidFill>
                  <a:schemeClr val="tx1"/>
                </a:solidFill>
              </a:rPr>
              <a:t> blankes ut</a:t>
            </a:r>
          </a:p>
          <a:p>
            <a:r>
              <a:rPr lang="nb-NO" sz="1400" dirty="0">
                <a:solidFill>
                  <a:schemeClr val="tx1"/>
                </a:solidFill>
              </a:rPr>
              <a:t>1. januar hver år, med unntak av røykestatus/øyelege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5F6250B9-02B3-35C4-BA53-EEDFCF63B8D2}"/>
              </a:ext>
            </a:extLst>
          </p:cNvPr>
          <p:cNvCxnSpPr>
            <a:cxnSpLocks/>
          </p:cNvCxnSpPr>
          <p:nvPr/>
        </p:nvCxnSpPr>
        <p:spPr>
          <a:xfrm flipH="1" flipV="1">
            <a:off x="971600" y="1772816"/>
            <a:ext cx="1800200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1C364049-9B3E-4DFF-2EEE-B7A57E9EEE38}"/>
              </a:ext>
            </a:extLst>
          </p:cNvPr>
          <p:cNvSpPr/>
          <p:nvPr/>
        </p:nvSpPr>
        <p:spPr>
          <a:xfrm>
            <a:off x="6732240" y="5229200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Liste over årskontroller fra tidligere år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7B06CF62-43AC-2004-7AE9-2C7043F55296}"/>
              </a:ext>
            </a:extLst>
          </p:cNvPr>
          <p:cNvCxnSpPr>
            <a:stCxn id="11" idx="0"/>
          </p:cNvCxnSpPr>
          <p:nvPr/>
        </p:nvCxnSpPr>
        <p:spPr>
          <a:xfrm flipV="1">
            <a:off x="7740352" y="764704"/>
            <a:ext cx="432048" cy="4464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1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14BF8AE-A46F-8F64-9588-FD1F95E5E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9FF43D4-105B-097E-F767-9AF14BDEE04A}"/>
              </a:ext>
            </a:extLst>
          </p:cNvPr>
          <p:cNvSpPr/>
          <p:nvPr/>
        </p:nvSpPr>
        <p:spPr>
          <a:xfrm>
            <a:off x="2627784" y="4365104"/>
            <a:ext cx="4608512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Opplysninger lagt inn i «basis» og «komplikasjoner»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legges inn manuelt. Blir liggende til du evt. endrer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881A305-EFC3-BD92-64DA-07C59A367B5C}"/>
              </a:ext>
            </a:extLst>
          </p:cNvPr>
          <p:cNvCxnSpPr>
            <a:cxnSpLocks/>
          </p:cNvCxnSpPr>
          <p:nvPr/>
        </p:nvCxnSpPr>
        <p:spPr>
          <a:xfrm flipH="1" flipV="1">
            <a:off x="720080" y="661358"/>
            <a:ext cx="4067944" cy="3703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86E073A-2A1B-79D1-2266-DBA060D68B24}"/>
              </a:ext>
            </a:extLst>
          </p:cNvPr>
          <p:cNvCxnSpPr>
            <a:cxnSpLocks/>
          </p:cNvCxnSpPr>
          <p:nvPr/>
        </p:nvCxnSpPr>
        <p:spPr>
          <a:xfrm flipV="1">
            <a:off x="5724128" y="1246448"/>
            <a:ext cx="576064" cy="3118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8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D9F37FD-0185-97B7-0F47-008101A0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9BB498-93CB-0049-E6D5-5584A8DDDF0B}"/>
              </a:ext>
            </a:extLst>
          </p:cNvPr>
          <p:cNvSpPr/>
          <p:nvPr/>
        </p:nvSpPr>
        <p:spPr>
          <a:xfrm>
            <a:off x="4139952" y="4653136"/>
            <a:ext cx="4248472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Medikamenter må legges inn manuelt første gang og ved endring av medikamenter må også dette legges inn. 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47DB908B-8FC6-3535-8A6B-2E60F71B12C5}"/>
              </a:ext>
            </a:extLst>
          </p:cNvPr>
          <p:cNvCxnSpPr>
            <a:cxnSpLocks/>
          </p:cNvCxnSpPr>
          <p:nvPr/>
        </p:nvCxnSpPr>
        <p:spPr>
          <a:xfrm flipV="1">
            <a:off x="5364088" y="3140968"/>
            <a:ext cx="216024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F23A64E7-E8B4-4E82-A7EA-0903233CE428}"/>
              </a:ext>
            </a:extLst>
          </p:cNvPr>
          <p:cNvSpPr/>
          <p:nvPr/>
        </p:nvSpPr>
        <p:spPr>
          <a:xfrm>
            <a:off x="4860032" y="489450"/>
            <a:ext cx="1512168" cy="26515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A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8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703</Words>
  <Application>Microsoft Office PowerPoint</Application>
  <PresentationFormat>Skjermfremvisning (4:3)</PresentationFormat>
  <Paragraphs>82</Paragraphs>
  <Slides>30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Freestyle Script</vt:lpstr>
      <vt:lpstr>Times New Roman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knapp i Webmed som gjør at diabetesskjema kan åpnes.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Kunder som har installert  diabetesskjemaet i Medrave får tilgang til Medrave sine diabetesrapporter. </vt:lpstr>
      <vt:lpstr>PowerPoint-presentasjon</vt:lpstr>
      <vt:lpstr>Velg innlogging  En kan da velge buypass, bankID eller ID-Porten.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Janniche Ingebrigtsen</cp:lastModifiedBy>
  <cp:revision>160</cp:revision>
  <dcterms:created xsi:type="dcterms:W3CDTF">2013-08-08T11:33:56Z</dcterms:created>
  <dcterms:modified xsi:type="dcterms:W3CDTF">2025-01-27T13:08:14Z</dcterms:modified>
</cp:coreProperties>
</file>