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3"/>
  </p:notesMasterIdLst>
  <p:sldIdLst>
    <p:sldId id="285" r:id="rId2"/>
  </p:sldIdLst>
  <p:sldSz cx="9145588" cy="6859588"/>
  <p:notesSz cx="6797675" cy="9926638"/>
  <p:defaultTextStyle>
    <a:defPPr>
      <a:defRPr lang="nb-NO"/>
    </a:defPPr>
    <a:lvl1pPr marL="0" algn="l" defTabSz="9128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422" algn="l" defTabSz="9128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809" algn="l" defTabSz="9128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232" algn="l" defTabSz="9128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646" algn="l" defTabSz="9128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045" algn="l" defTabSz="9128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460" algn="l" defTabSz="9128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874" algn="l" defTabSz="9128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280" algn="l" defTabSz="9128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da Waal Rømuld" initials="IW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00"/>
    <a:srgbClr val="F9F9F5"/>
    <a:srgbClr val="615046"/>
    <a:srgbClr val="674F44"/>
    <a:srgbClr val="D7D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7" autoAdjust="0"/>
    <p:restoredTop sz="94007" autoAdjust="0"/>
  </p:normalViewPr>
  <p:slideViewPr>
    <p:cSldViewPr>
      <p:cViewPr varScale="1">
        <p:scale>
          <a:sx n="107" d="100"/>
          <a:sy n="107" d="100"/>
        </p:scale>
        <p:origin x="2136" y="114"/>
      </p:cViewPr>
      <p:guideLst>
        <p:guide orient="horz" pos="2161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6E22D-1C2F-48B3-BFD2-32181C826E78}" type="datetimeFigureOut">
              <a:rPr lang="nb-NO" smtClean="0"/>
              <a:t>14.02.2017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745A6-98A4-4F82-97C7-8E197F979C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5655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183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20920" algn="l" defTabSz="64183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41834" algn="l" defTabSz="64183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62744" algn="l" defTabSz="64183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83669" algn="l" defTabSz="64183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604599" algn="l" defTabSz="64183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25516" algn="l" defTabSz="64183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46430" algn="l" defTabSz="64183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67347" algn="l" defTabSz="64183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745A6-98A4-4F82-97C7-8E197F979CD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4911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9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ADC0-5615-4430-9152-0D0FA69FEB1A}" type="datetime1">
              <a:rPr lang="nb-NO" smtClean="0"/>
              <a:pPr/>
              <a:t>14.02.2017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A837-D30F-4B1B-A354-AC66D487F26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51914" y="405204"/>
            <a:ext cx="8027988" cy="1049649"/>
          </a:xfrm>
        </p:spPr>
        <p:txBody>
          <a:bodyPr>
            <a:noAutofit/>
          </a:bodyPr>
          <a:lstStyle>
            <a:lvl1pPr>
              <a:defRPr sz="2100" b="0">
                <a:solidFill>
                  <a:srgbClr val="615046"/>
                </a:solidFill>
              </a:defRPr>
            </a:lvl1pPr>
            <a:lvl2pPr>
              <a:buNone/>
              <a:defRPr sz="2100">
                <a:solidFill>
                  <a:srgbClr val="615046"/>
                </a:solidFill>
                <a:latin typeface="+mn-lt"/>
              </a:defRPr>
            </a:lvl2pPr>
          </a:lstStyle>
          <a:p>
            <a:pPr lvl="0"/>
            <a:r>
              <a:rPr lang="en-US" dirty="0" err="1"/>
              <a:t>Tittel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37" y="2894400"/>
            <a:ext cx="5303531" cy="132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1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lide #1">
    <p:bg>
      <p:bgPr>
        <a:solidFill>
          <a:srgbClr val="FF6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3C8C4E-CC48-4C0D-A30F-4A383939C0CD}" type="datetime1">
              <a:rPr lang="nb-NO" smtClean="0">
                <a:solidFill>
                  <a:prstClr val="white"/>
                </a:solidFill>
              </a:rPr>
              <a:pPr/>
              <a:t>14.02.2017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91A837-D30F-4B1B-A354-AC66D487F26F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2174" y="405596"/>
            <a:ext cx="8028707" cy="1505167"/>
          </a:xfrm>
        </p:spPr>
        <p:txBody>
          <a:bodyPr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48" y="6279182"/>
            <a:ext cx="2042164" cy="5806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837" y="2160115"/>
            <a:ext cx="2572517" cy="257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9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lide #2">
    <p:bg>
      <p:bgPr>
        <a:solidFill>
          <a:srgbClr val="F9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74F44"/>
                </a:solidFill>
              </a:defRPr>
            </a:lvl1pPr>
          </a:lstStyle>
          <a:p>
            <a:fld id="{2C7E1DF6-749B-4ECF-98E7-559345C0A5DC}" type="datetime1">
              <a:rPr lang="nb-NO" smtClean="0"/>
              <a:pPr/>
              <a:t>14.02.2017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74F44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74F44"/>
                </a:solidFill>
              </a:defRPr>
            </a:lvl1pPr>
          </a:lstStyle>
          <a:p>
            <a:fld id="{C091A837-D30F-4B1B-A354-AC66D487F26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2174" y="405596"/>
            <a:ext cx="8028707" cy="1505167"/>
          </a:xfrm>
        </p:spPr>
        <p:txBody>
          <a:bodyPr>
            <a:noAutofit/>
          </a:bodyPr>
          <a:lstStyle>
            <a:lvl1pPr>
              <a:defRPr sz="4200">
                <a:solidFill>
                  <a:srgbClr val="6150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86" y="6268275"/>
            <a:ext cx="1836424" cy="5913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837" y="2160115"/>
            <a:ext cx="2572517" cy="257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3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54F1-567D-4BE7-9C50-6275D87351F2}" type="datetime1">
              <a:rPr lang="nb-NO" smtClean="0"/>
              <a:pPr/>
              <a:t>14.02.2017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A837-D30F-4B1B-A354-AC66D487F2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819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E975-3E31-45A1-A740-B7436667B8C4}" type="datetime1">
              <a:rPr lang="nb-NO" smtClean="0"/>
              <a:pPr/>
              <a:t>14.02.2017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A837-D30F-4B1B-A354-AC66D487F2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0878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92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432F-FE50-4DDE-B738-F3EF3F1C850D}" type="datetime1">
              <a:rPr lang="nb-NO" smtClean="0"/>
              <a:pPr/>
              <a:t>14.02.2017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A837-D30F-4B1B-A354-AC66D487F2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408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ksomhetsområde">
    <p:bg>
      <p:bgPr>
        <a:solidFill>
          <a:srgbClr val="F9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11F-9898-459C-8E9F-4187048624C5}" type="datetime1">
              <a:rPr lang="nb-NO" smtClean="0"/>
              <a:pPr/>
              <a:t>14.02.2017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A837-D30F-4B1B-A354-AC66D487F26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2174" y="405596"/>
            <a:ext cx="8028707" cy="1505167"/>
          </a:xfrm>
        </p:spPr>
        <p:txBody>
          <a:bodyPr>
            <a:no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281790" y="2154707"/>
            <a:ext cx="2582323" cy="2582473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303219"/>
          <a:lstStyle>
            <a:lvl1pPr algn="ctr">
              <a:defRPr/>
            </a:lvl1pPr>
          </a:lstStyle>
          <a:p>
            <a:r>
              <a:rPr lang="nb-NO" dirty="0"/>
              <a:t>Sett inn ikon</a:t>
            </a:r>
          </a:p>
        </p:txBody>
      </p:sp>
    </p:spTree>
    <p:extLst>
      <p:ext uri="{BB962C8B-B14F-4D97-AF65-F5344CB8AC3E}">
        <p14:creationId xmlns:p14="http://schemas.microsoft.com/office/powerpoint/2010/main" val="1019590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rksomhetsområde #2">
    <p:bg>
      <p:bgPr>
        <a:solidFill>
          <a:srgbClr val="FF6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3F5C95-D29C-4ECE-B263-5D0913DE224E}" type="datetime1">
              <a:rPr lang="nb-NO" smtClean="0">
                <a:solidFill>
                  <a:prstClr val="white"/>
                </a:solidFill>
              </a:rPr>
              <a:pPr/>
              <a:t>14.02.2017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Bunntekst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91A837-D30F-4B1B-A354-AC66D487F26F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2174" y="405596"/>
            <a:ext cx="8028707" cy="1505167"/>
          </a:xfrm>
        </p:spPr>
        <p:txBody>
          <a:bodyPr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281790" y="2154707"/>
            <a:ext cx="2582323" cy="2582473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303219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ikon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48" y="6279182"/>
            <a:ext cx="2042164" cy="58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9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Stor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35" y="1292716"/>
            <a:ext cx="8028707" cy="48307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135E-0EAF-41FA-9817-6CE62A9B5ADD}" type="datetime1">
              <a:rPr lang="nb-NO" smtClean="0"/>
              <a:pPr/>
              <a:t>14.02.2017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A837-D30F-4B1B-A354-AC66D487F2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78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Sto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35" y="1292716"/>
            <a:ext cx="8028707" cy="4830743"/>
          </a:xfrm>
        </p:spPr>
        <p:txBody>
          <a:bodyPr/>
          <a:lstStyle>
            <a:lvl1pPr>
              <a:lnSpc>
                <a:spcPct val="120000"/>
              </a:lnSpc>
              <a:defRPr sz="2100">
                <a:solidFill>
                  <a:srgbClr val="674F44"/>
                </a:solidFill>
              </a:defRPr>
            </a:lvl1pPr>
            <a:lvl2pPr>
              <a:lnSpc>
                <a:spcPct val="125000"/>
              </a:lnSpc>
              <a:defRPr b="0">
                <a:solidFill>
                  <a:srgbClr val="FF6E00"/>
                </a:solidFill>
                <a:latin typeface="+mj-lt"/>
              </a:defRPr>
            </a:lvl2pPr>
            <a:lvl3pPr>
              <a:lnSpc>
                <a:spcPct val="125000"/>
              </a:lnSpc>
              <a:defRPr>
                <a:latin typeface="+mn-lt"/>
              </a:defRPr>
            </a:lvl3pPr>
            <a:lvl4pPr>
              <a:lnSpc>
                <a:spcPct val="125000"/>
              </a:lnSpc>
              <a:defRPr>
                <a:latin typeface="+mn-lt"/>
              </a:defRPr>
            </a:lvl4pPr>
            <a:lvl5pPr>
              <a:lnSpc>
                <a:spcPct val="125000"/>
              </a:lnSpc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2827-BD01-41FA-BABE-ED22F1D3B0EC}" type="datetime1">
              <a:rPr lang="nb-NO" smtClean="0"/>
              <a:pPr/>
              <a:t>14.02.2017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A837-D30F-4B1B-A354-AC66D487F2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753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r - 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08" y="1425628"/>
            <a:ext cx="2574728" cy="129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1031-1997-414A-8B29-3B6479B11D44}" type="datetime1">
              <a:rPr lang="nb-NO" smtClean="0"/>
              <a:pPr/>
              <a:t>14.02.2017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A837-D30F-4B1B-A354-AC66D487F26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51908" y="2802852"/>
            <a:ext cx="2574728" cy="2579941"/>
          </a:xfrm>
          <a:solidFill>
            <a:srgbClr val="D7D1C9"/>
          </a:solidFill>
        </p:spPr>
        <p:txBody>
          <a:bodyPr tIns="758073"/>
          <a:lstStyle>
            <a:lvl1pPr algn="ctr">
              <a:defRPr baseline="0"/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286140" y="1425628"/>
            <a:ext cx="2574728" cy="129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3286140" y="2802852"/>
            <a:ext cx="2574728" cy="2579941"/>
          </a:xfrm>
          <a:solidFill>
            <a:srgbClr val="D7D1C9"/>
          </a:solidFill>
        </p:spPr>
        <p:txBody>
          <a:bodyPr tIns="758073"/>
          <a:lstStyle>
            <a:lvl1pPr algn="ctr">
              <a:defRPr baseline="0"/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017827" y="1425628"/>
            <a:ext cx="2574728" cy="12963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017827" y="2802852"/>
            <a:ext cx="2574728" cy="2579941"/>
          </a:xfrm>
          <a:solidFill>
            <a:srgbClr val="D7D1C9"/>
          </a:solidFill>
        </p:spPr>
        <p:txBody>
          <a:bodyPr tIns="758073"/>
          <a:lstStyle>
            <a:lvl1pPr algn="ctr" rtl="0">
              <a:defRPr baseline="0"/>
            </a:lvl1pPr>
          </a:lstStyle>
          <a:p>
            <a:r>
              <a:rPr lang="nb-NO" dirty="0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334322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- 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78" y="1425628"/>
            <a:ext cx="3911460" cy="47016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2591-5459-4F1E-9FFE-F0361A4733A6}" type="datetime1">
              <a:rPr lang="nb-NO" smtClean="0"/>
              <a:pPr/>
              <a:t>14.02.2017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A837-D30F-4B1B-A354-AC66D487F26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653420" y="1454858"/>
            <a:ext cx="3936777" cy="4613005"/>
          </a:xfrm>
          <a:solidFill>
            <a:srgbClr val="D7D1C9"/>
          </a:solidFill>
        </p:spPr>
        <p:txBody>
          <a:bodyPr tIns="1768843"/>
          <a:lstStyle>
            <a:lvl1pPr algn="ctr" rtl="0">
              <a:defRPr baseline="0"/>
            </a:lvl1pPr>
          </a:lstStyle>
          <a:p>
            <a:r>
              <a:rPr lang="nb-NO" dirty="0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330581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174" y="405357"/>
            <a:ext cx="8028707" cy="4416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D112-92A6-4BEE-A681-8DF64413A926}" type="datetime1">
              <a:rPr lang="nb-NO" smtClean="0"/>
              <a:pPr/>
              <a:t>14.02.2017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A837-D30F-4B1B-A354-AC66D487F26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51914" y="873593"/>
            <a:ext cx="8027988" cy="5256092"/>
          </a:xfrm>
          <a:solidFill>
            <a:srgbClr val="D7D1C9"/>
          </a:solidFill>
        </p:spPr>
        <p:txBody>
          <a:bodyPr tIns="2147879"/>
          <a:lstStyle>
            <a:lvl1pPr algn="ctr">
              <a:defRPr/>
            </a:lvl1pPr>
          </a:lstStyle>
          <a:p>
            <a:r>
              <a:rPr lang="nb-NO" dirty="0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13882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720037815"/>
              </p:ext>
            </p:extLst>
          </p:nvPr>
        </p:nvGraphicFramePr>
        <p:xfrm>
          <a:off x="1731" y="181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think-cell Slide" r:id="rId18" imgW="360" imgH="360" progId="TCLayout.ActiveDocument.1">
                  <p:embed/>
                </p:oleObj>
              </mc:Choice>
              <mc:Fallback>
                <p:oleObj name="think-cell Slide" r:id="rId18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731" y="181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2174" y="405356"/>
            <a:ext cx="8028707" cy="7583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935" y="1476666"/>
            <a:ext cx="8028707" cy="46486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0845" y="6553542"/>
            <a:ext cx="754316" cy="16073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 b="0" baseline="0">
                <a:solidFill>
                  <a:srgbClr val="615046"/>
                </a:solidFill>
                <a:latin typeface="+mj-lt"/>
              </a:defRPr>
            </a:lvl1pPr>
          </a:lstStyle>
          <a:p>
            <a:fld id="{0A11B9BC-EF55-4DB9-A81F-922E42982A4E}" type="datetime1">
              <a:rPr lang="nb-NO" smtClean="0"/>
              <a:pPr/>
              <a:t>14.02.2017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60" y="6341747"/>
            <a:ext cx="5168022" cy="16073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 b="0" baseline="0">
                <a:solidFill>
                  <a:srgbClr val="615046"/>
                </a:solidFill>
                <a:latin typeface="+mj-lt"/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019" y="6341747"/>
            <a:ext cx="324207" cy="16073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 b="0" baseline="0">
                <a:solidFill>
                  <a:srgbClr val="615046"/>
                </a:solidFill>
                <a:latin typeface="+mj-lt"/>
              </a:defRPr>
            </a:lvl1pPr>
          </a:lstStyle>
          <a:p>
            <a:fld id="{C091A837-D30F-4B1B-A354-AC66D487F26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ITH" hidden="1"/>
          <p:cNvSpPr/>
          <p:nvPr/>
        </p:nvSpPr>
        <p:spPr>
          <a:xfrm>
            <a:off x="31" y="1"/>
            <a:ext cx="557035" cy="379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175" tIns="32095" rIns="64175" bIns="32095" spcCol="0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86" y="6268275"/>
            <a:ext cx="1836424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1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hf sldNum="0" hdr="0" ftr="0" dt="0"/>
  <p:txStyles>
    <p:titleStyle>
      <a:lvl1pPr algn="l" defTabSz="912809" rtl="0" eaLnBrk="1" latinLnBrk="0" hangingPunct="1">
        <a:lnSpc>
          <a:spcPct val="110000"/>
        </a:lnSpc>
        <a:spcBef>
          <a:spcPct val="0"/>
        </a:spcBef>
        <a:buNone/>
        <a:defRPr sz="2100" b="0" kern="1200">
          <a:solidFill>
            <a:srgbClr val="615046"/>
          </a:solidFill>
          <a:latin typeface="+mj-lt"/>
          <a:ea typeface="+mj-ea"/>
          <a:cs typeface="+mj-cs"/>
        </a:defRPr>
      </a:lvl1pPr>
    </p:titleStyle>
    <p:bodyStyle>
      <a:lvl1pPr marL="0" indent="0" algn="l" defTabSz="912809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​"/>
        <a:defRPr sz="1700" b="0" kern="1200">
          <a:solidFill>
            <a:srgbClr val="FF6E00"/>
          </a:solidFill>
          <a:latin typeface="+mj-lt"/>
          <a:ea typeface="+mn-ea"/>
          <a:cs typeface="+mn-cs"/>
        </a:defRPr>
      </a:lvl1pPr>
      <a:lvl2pPr marL="0" indent="0" algn="l" defTabSz="912809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​"/>
        <a:defRPr sz="1700" kern="1200">
          <a:solidFill>
            <a:srgbClr val="615046"/>
          </a:solidFill>
          <a:latin typeface="+mn-lt"/>
          <a:ea typeface="+mn-ea"/>
          <a:cs typeface="+mn-cs"/>
        </a:defRPr>
      </a:lvl2pPr>
      <a:lvl3pPr marL="202158" indent="-202158" algn="l" defTabSz="912809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rgbClr val="615046"/>
          </a:solidFill>
          <a:latin typeface="+mn-lt"/>
          <a:ea typeface="+mn-ea"/>
          <a:cs typeface="+mn-cs"/>
        </a:defRPr>
      </a:lvl3pPr>
      <a:lvl4pPr marL="473568" indent="-218401" algn="l" defTabSz="912809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rgbClr val="615046"/>
          </a:solidFill>
          <a:latin typeface="+mn-lt"/>
          <a:ea typeface="+mn-ea"/>
          <a:cs typeface="+mn-cs"/>
        </a:defRPr>
      </a:lvl4pPr>
      <a:lvl5pPr marL="722060" indent="-218401" algn="l" defTabSz="912809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rgbClr val="615046"/>
          </a:solidFill>
          <a:latin typeface="+mn-lt"/>
          <a:ea typeface="+mn-ea"/>
          <a:cs typeface="+mn-cs"/>
        </a:defRPr>
      </a:lvl5pPr>
      <a:lvl6pPr marL="2510251" indent="-228202" algn="l" defTabSz="9128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668" indent="-228202" algn="l" defTabSz="9128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075" indent="-228202" algn="l" defTabSz="9128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483" indent="-228202" algn="l" defTabSz="9128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28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22" algn="l" defTabSz="9128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09" algn="l" defTabSz="9128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32" algn="l" defTabSz="9128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46" algn="l" defTabSz="9128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45" algn="l" defTabSz="9128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60" algn="l" defTabSz="9128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74" algn="l" defTabSz="9128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280" algn="l" defTabSz="9128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71990" y="4399536"/>
            <a:ext cx="50751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99611" y="3687784"/>
            <a:ext cx="50751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872" y="3691656"/>
            <a:ext cx="50751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13756" y="117426"/>
            <a:ext cx="8028707" cy="758324"/>
          </a:xfrm>
        </p:spPr>
        <p:txBody>
          <a:bodyPr anchor="ctr"/>
          <a:lstStyle/>
          <a:p>
            <a:r>
              <a:rPr lang="nb-NO" sz="3200" b="1" dirty="0"/>
              <a:t>PDSA-sirkel/småskalatest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68337" y="981522"/>
            <a:ext cx="6264697" cy="504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800" b="1" dirty="0">
                <a:solidFill>
                  <a:schemeClr val="tx1"/>
                </a:solidFill>
              </a:rPr>
              <a:t>Tiltak / endring </a:t>
            </a:r>
          </a:p>
          <a:p>
            <a:r>
              <a:rPr lang="nb-NO" sz="800" dirty="0">
                <a:solidFill>
                  <a:schemeClr val="tx1"/>
                </a:solidFill>
              </a:rPr>
              <a:t>Hvilken tiltak/endring ønsker vi å teste? (spørsmål </a:t>
            </a:r>
            <a:r>
              <a:rPr lang="nb-NO" sz="800" dirty="0" err="1">
                <a:solidFill>
                  <a:schemeClr val="tx1"/>
                </a:solidFill>
              </a:rPr>
              <a:t>nr</a:t>
            </a:r>
            <a:r>
              <a:rPr lang="nb-NO" sz="800" dirty="0">
                <a:solidFill>
                  <a:schemeClr val="tx1"/>
                </a:solidFill>
              </a:rPr>
              <a:t> 3 i forbedringsmodellen)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8337" y="1593590"/>
            <a:ext cx="6264697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800" b="1" dirty="0">
                <a:solidFill>
                  <a:schemeClr val="tx1"/>
                </a:solidFill>
              </a:rPr>
              <a:t>Arbeidshypotese (Hvis A, så B)</a:t>
            </a:r>
          </a:p>
          <a:p>
            <a:r>
              <a:rPr lang="nb-NO" sz="800" dirty="0">
                <a:solidFill>
                  <a:schemeClr val="tx1"/>
                </a:solidFill>
              </a:rPr>
              <a:t>Hvilket svar forventer vi?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949058" y="981522"/>
            <a:ext cx="1656182" cy="111612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800" dirty="0">
                <a:solidFill>
                  <a:schemeClr val="tx1"/>
                </a:solidFill>
              </a:rPr>
              <a:t>Test nummer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8337" y="2254674"/>
            <a:ext cx="3960000" cy="1980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b-NO" sz="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86770" y="2254674"/>
            <a:ext cx="3960000" cy="1980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b-NO" sz="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8337" y="4310412"/>
            <a:ext cx="3960000" cy="1980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b-NO" sz="800" dirty="0">
              <a:solidFill>
                <a:schemeClr val="tx1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4573588" y="2409049"/>
            <a:ext cx="1993182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900" b="1" dirty="0"/>
              <a:t>Planlegg både testen            og innsamling av </a:t>
            </a:r>
          </a:p>
          <a:p>
            <a:r>
              <a:rPr lang="nb-NO" sz="900" b="1" dirty="0"/>
              <a:t>informasjon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Hva?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Hvem?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Hvor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Når?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Hvordan?</a:t>
            </a:r>
          </a:p>
        </p:txBody>
      </p:sp>
      <p:sp>
        <p:nvSpPr>
          <p:cNvPr id="13" name="Rektangel 12"/>
          <p:cNvSpPr/>
          <p:nvPr/>
        </p:nvSpPr>
        <p:spPr>
          <a:xfrm>
            <a:off x="468336" y="2409049"/>
            <a:ext cx="1829688" cy="1585049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r>
              <a:rPr lang="nb-NO" sz="900" b="1" dirty="0"/>
              <a:t>Neste skritt besluttes</a:t>
            </a:r>
          </a:p>
          <a:p>
            <a:pPr marL="285750" indent="-285750">
              <a:buFont typeface="+mj-lt"/>
              <a:buAutoNum type="romanLcPeriod"/>
            </a:pPr>
            <a:r>
              <a:rPr lang="nb-NO" sz="800" dirty="0"/>
              <a:t>Testen er vellykket: Test hypotesen på </a:t>
            </a:r>
            <a:r>
              <a:rPr lang="nb-NO" sz="800"/>
              <a:t>flere   og/eller </a:t>
            </a:r>
            <a:r>
              <a:rPr lang="nb-NO" sz="800" dirty="0"/>
              <a:t>under andre omstendigheter eller betingelser.</a:t>
            </a:r>
          </a:p>
          <a:p>
            <a:pPr marL="285750" indent="-285750">
              <a:buFont typeface="+mj-lt"/>
              <a:buAutoNum type="romanLcPeriod"/>
            </a:pPr>
            <a:r>
              <a:rPr lang="nb-NO" sz="800" dirty="0"/>
              <a:t>Testen er delvis vellykket : Endre eller juster hypotesen.</a:t>
            </a:r>
          </a:p>
          <a:p>
            <a:pPr marL="285750" indent="-285750">
              <a:buFont typeface="+mj-lt"/>
              <a:buAutoNum type="romanLcPeriod"/>
            </a:pPr>
            <a:r>
              <a:rPr lang="nb-NO" sz="800" dirty="0"/>
              <a:t>Testen er ikke vellykket: Forkast hypotesen og utarbeid en ny hypotese.</a:t>
            </a:r>
          </a:p>
        </p:txBody>
      </p:sp>
      <p:sp>
        <p:nvSpPr>
          <p:cNvPr id="14" name="Rektangel 13"/>
          <p:cNvSpPr/>
          <p:nvPr/>
        </p:nvSpPr>
        <p:spPr>
          <a:xfrm>
            <a:off x="466953" y="4624844"/>
            <a:ext cx="1585561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900" b="1" dirty="0"/>
              <a:t>Analyser og lær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Sammenlign resultatet av testen med arbeidshypotesen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Gikk det som forventet? Hva gikk  ikke som forventet? Hvorfor?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Hva lærte du?  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78871" y="4399536"/>
            <a:ext cx="507517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4586770" y="4310412"/>
            <a:ext cx="3960000" cy="1980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b-NO" sz="800" b="1" dirty="0">
              <a:solidFill>
                <a:schemeClr val="tx1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4573588" y="4595412"/>
            <a:ext cx="187141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900" b="1" dirty="0"/>
          </a:p>
          <a:p>
            <a:endParaRPr lang="nb-NO" sz="900" b="1" dirty="0"/>
          </a:p>
          <a:p>
            <a:r>
              <a:rPr lang="nb-NO" sz="900" b="1" dirty="0"/>
              <a:t>Utfør testen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Kan det planlagte gjennomføres?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Beskriv hva som faktisk skjedde under  testen, og eventuelle uforutsette problemer og hendelser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Noter eventuelle resultater    eller data som er samlet inn i forbindelse med testen 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5060455" y="3668990"/>
            <a:ext cx="48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22" name="TekstSylinder 21"/>
          <p:cNvSpPr txBox="1"/>
          <p:nvPr/>
        </p:nvSpPr>
        <p:spPr>
          <a:xfrm>
            <a:off x="5060455" y="4376870"/>
            <a:ext cx="48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3386862" y="4376870"/>
            <a:ext cx="58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24" name="TekstSylinder 23"/>
          <p:cNvSpPr txBox="1"/>
          <p:nvPr/>
        </p:nvSpPr>
        <p:spPr>
          <a:xfrm>
            <a:off x="3391028" y="3665118"/>
            <a:ext cx="58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>
                <a:solidFill>
                  <a:schemeClr val="accent2"/>
                </a:solidFill>
              </a:rPr>
              <a:t>A</a:t>
            </a:r>
          </a:p>
        </p:txBody>
      </p:sp>
      <p:cxnSp>
        <p:nvCxnSpPr>
          <p:cNvPr id="25" name="Rett linje 24"/>
          <p:cNvCxnSpPr/>
          <p:nvPr/>
        </p:nvCxnSpPr>
        <p:spPr>
          <a:xfrm>
            <a:off x="2298024" y="2254674"/>
            <a:ext cx="0" cy="198000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Rett linje 26"/>
          <p:cNvCxnSpPr/>
          <p:nvPr/>
        </p:nvCxnSpPr>
        <p:spPr>
          <a:xfrm>
            <a:off x="6445002" y="2254674"/>
            <a:ext cx="0" cy="198000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Rett linje 27"/>
          <p:cNvCxnSpPr/>
          <p:nvPr/>
        </p:nvCxnSpPr>
        <p:spPr>
          <a:xfrm>
            <a:off x="6445002" y="4310412"/>
            <a:ext cx="0" cy="198000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Rett linje 28"/>
          <p:cNvCxnSpPr/>
          <p:nvPr/>
        </p:nvCxnSpPr>
        <p:spPr>
          <a:xfrm>
            <a:off x="2298024" y="4310412"/>
            <a:ext cx="0" cy="198000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2979916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6_Office Theme">
  <a:themeElements>
    <a:clrScheme name="ITH">
      <a:dk1>
        <a:sysClr val="windowText" lastClr="000000"/>
      </a:dk1>
      <a:lt1>
        <a:sysClr val="window" lastClr="FFFFFF"/>
      </a:lt1>
      <a:dk2>
        <a:srgbClr val="FF6E00"/>
      </a:dk2>
      <a:lt2>
        <a:srgbClr val="F9F9F5"/>
      </a:lt2>
      <a:accent1>
        <a:srgbClr val="FF6E00"/>
      </a:accent1>
      <a:accent2>
        <a:srgbClr val="615046"/>
      </a:accent2>
      <a:accent3>
        <a:srgbClr val="857971"/>
      </a:accent3>
      <a:accent4>
        <a:srgbClr val="B0A69D"/>
      </a:accent4>
      <a:accent5>
        <a:srgbClr val="D7D1C9"/>
      </a:accent5>
      <a:accent6>
        <a:srgbClr val="F9F9F5"/>
      </a:accent6>
      <a:hlink>
        <a:srgbClr val="0000FF"/>
      </a:hlink>
      <a:folHlink>
        <a:srgbClr val="800080"/>
      </a:folHlink>
    </a:clrScheme>
    <a:fontScheme name="ITH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ITH_PPT_26-02-14</Template>
  <TotalTime>2</TotalTime>
  <Words>156</Words>
  <Application>Microsoft Office PowerPoint</Application>
  <PresentationFormat>Egendefinert</PresentationFormat>
  <Paragraphs>32</Paragraphs>
  <Slides>1</Slides>
  <Notes>1</Notes>
  <HiddenSlides>0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Arial</vt:lpstr>
      <vt:lpstr>Calibri</vt:lpstr>
      <vt:lpstr>Verdana</vt:lpstr>
      <vt:lpstr>6_Office Theme</vt:lpstr>
      <vt:lpstr>think-cell Slide</vt:lpstr>
      <vt:lpstr>PDSA-sirkel/småskalatest</vt:lpstr>
    </vt:vector>
  </TitlesOfParts>
  <Company>Kunnskapssenteret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Nanna Fredheim</dc:creator>
  <dc:description>Template by addpoint.no</dc:description>
  <cp:lastModifiedBy>Tone Vonheim Madsen</cp:lastModifiedBy>
  <cp:revision>52</cp:revision>
  <cp:lastPrinted>2016-02-04T08:48:22Z</cp:lastPrinted>
  <dcterms:created xsi:type="dcterms:W3CDTF">2014-03-04T14:10:05Z</dcterms:created>
  <dcterms:modified xsi:type="dcterms:W3CDTF">2017-02-14T13:58:54Z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