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9" r:id="rId5"/>
    <p:sldId id="290" r:id="rId6"/>
    <p:sldId id="278" r:id="rId7"/>
    <p:sldId id="257" r:id="rId8"/>
    <p:sldId id="283" r:id="rId9"/>
    <p:sldId id="284" r:id="rId10"/>
    <p:sldId id="260" r:id="rId11"/>
    <p:sldId id="291" r:id="rId12"/>
    <p:sldId id="292" r:id="rId13"/>
    <p:sldId id="285" r:id="rId14"/>
    <p:sldId id="286" r:id="rId15"/>
    <p:sldId id="266" r:id="rId16"/>
    <p:sldId id="287" r:id="rId17"/>
    <p:sldId id="293" r:id="rId18"/>
    <p:sldId id="294" r:id="rId19"/>
    <p:sldId id="273" r:id="rId20"/>
    <p:sldId id="288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55DF-8EBE-4C34-BC11-3A67C5470C9E}" v="13" dt="2026-04-22T08:35:31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che Ingebrigtsen" userId="6bd55db6-e7d5-4e11-bc03-0fbd41480572" providerId="ADAL" clId="{D2DF239A-39B3-4506-B352-1421F49DA96D}"/>
    <pc:docChg chg="undo custSel addSld delSld modSld sldOrd">
      <pc:chgData name="Janniche Ingebrigtsen" userId="6bd55db6-e7d5-4e11-bc03-0fbd41480572" providerId="ADAL" clId="{D2DF239A-39B3-4506-B352-1421F49DA96D}" dt="2026-04-22T08:37:37.854" v="490" actId="14100"/>
      <pc:docMkLst>
        <pc:docMk/>
      </pc:docMkLst>
      <pc:sldChg chg="modSp mod">
        <pc:chgData name="Janniche Ingebrigtsen" userId="6bd55db6-e7d5-4e11-bc03-0fbd41480572" providerId="ADAL" clId="{D2DF239A-39B3-4506-B352-1421F49DA96D}" dt="2026-04-22T08:09:18.113" v="261" actId="207"/>
        <pc:sldMkLst>
          <pc:docMk/>
          <pc:sldMk cId="1350393276" sldId="266"/>
        </pc:sldMkLst>
        <pc:spChg chg="mod">
          <ac:chgData name="Janniche Ingebrigtsen" userId="6bd55db6-e7d5-4e11-bc03-0fbd41480572" providerId="ADAL" clId="{D2DF239A-39B3-4506-B352-1421F49DA96D}" dt="2026-04-22T08:09:18.113" v="261" actId="207"/>
          <ac:spMkLst>
            <pc:docMk/>
            <pc:sldMk cId="1350393276" sldId="266"/>
            <ac:spMk id="5" creationId="{00000000-0000-0000-0000-000000000000}"/>
          </ac:spMkLst>
        </pc:spChg>
      </pc:sldChg>
      <pc:sldChg chg="modSp del mod">
        <pc:chgData name="Janniche Ingebrigtsen" userId="6bd55db6-e7d5-4e11-bc03-0fbd41480572" providerId="ADAL" clId="{D2DF239A-39B3-4506-B352-1421F49DA96D}" dt="2026-04-22T08:28:48.377" v="299" actId="2696"/>
        <pc:sldMkLst>
          <pc:docMk/>
          <pc:sldMk cId="293110406" sldId="268"/>
        </pc:sldMkLst>
        <pc:spChg chg="mod">
          <ac:chgData name="Janniche Ingebrigtsen" userId="6bd55db6-e7d5-4e11-bc03-0fbd41480572" providerId="ADAL" clId="{D2DF239A-39B3-4506-B352-1421F49DA96D}" dt="2026-04-22T08:11:17.099" v="267" actId="207"/>
          <ac:spMkLst>
            <pc:docMk/>
            <pc:sldMk cId="293110406" sldId="268"/>
            <ac:spMk id="3" creationId="{00000000-0000-0000-0000-000000000000}"/>
          </ac:spMkLst>
        </pc:spChg>
      </pc:sldChg>
      <pc:sldChg chg="modSp mod">
        <pc:chgData name="Janniche Ingebrigtsen" userId="6bd55db6-e7d5-4e11-bc03-0fbd41480572" providerId="ADAL" clId="{D2DF239A-39B3-4506-B352-1421F49DA96D}" dt="2026-04-22T08:09:39.817" v="262" actId="207"/>
        <pc:sldMkLst>
          <pc:docMk/>
          <pc:sldMk cId="1650942777" sldId="287"/>
        </pc:sldMkLst>
        <pc:spChg chg="mod">
          <ac:chgData name="Janniche Ingebrigtsen" userId="6bd55db6-e7d5-4e11-bc03-0fbd41480572" providerId="ADAL" clId="{D2DF239A-39B3-4506-B352-1421F49DA96D}" dt="2026-04-22T08:09:39.817" v="262" actId="207"/>
          <ac:spMkLst>
            <pc:docMk/>
            <pc:sldMk cId="1650942777" sldId="287"/>
            <ac:spMk id="15363" creationId="{00000000-0000-0000-0000-000000000000}"/>
          </ac:spMkLst>
        </pc:spChg>
      </pc:sldChg>
      <pc:sldChg chg="modSp mod">
        <pc:chgData name="Janniche Ingebrigtsen" userId="6bd55db6-e7d5-4e11-bc03-0fbd41480572" providerId="ADAL" clId="{D2DF239A-39B3-4506-B352-1421F49DA96D}" dt="2026-04-22T08:12:39.875" v="289" actId="20577"/>
        <pc:sldMkLst>
          <pc:docMk/>
          <pc:sldMk cId="2120949980" sldId="288"/>
        </pc:sldMkLst>
        <pc:spChg chg="mod">
          <ac:chgData name="Janniche Ingebrigtsen" userId="6bd55db6-e7d5-4e11-bc03-0fbd41480572" providerId="ADAL" clId="{D2DF239A-39B3-4506-B352-1421F49DA96D}" dt="2026-04-22T08:12:39.875" v="289" actId="20577"/>
          <ac:spMkLst>
            <pc:docMk/>
            <pc:sldMk cId="2120949980" sldId="288"/>
            <ac:spMk id="3" creationId="{00000000-0000-0000-0000-000000000000}"/>
          </ac:spMkLst>
        </pc:spChg>
      </pc:sldChg>
      <pc:sldChg chg="modSp mod">
        <pc:chgData name="Janniche Ingebrigtsen" userId="6bd55db6-e7d5-4e11-bc03-0fbd41480572" providerId="ADAL" clId="{D2DF239A-39B3-4506-B352-1421F49DA96D}" dt="2026-04-22T08:15:19.410" v="294" actId="14100"/>
        <pc:sldMkLst>
          <pc:docMk/>
          <pc:sldMk cId="814576964" sldId="289"/>
        </pc:sldMkLst>
        <pc:spChg chg="mod">
          <ac:chgData name="Janniche Ingebrigtsen" userId="6bd55db6-e7d5-4e11-bc03-0fbd41480572" providerId="ADAL" clId="{D2DF239A-39B3-4506-B352-1421F49DA96D}" dt="2026-04-22T07:53:59.232" v="9" actId="20577"/>
          <ac:spMkLst>
            <pc:docMk/>
            <pc:sldMk cId="814576964" sldId="289"/>
            <ac:spMk id="3" creationId="{00000000-0000-0000-0000-000000000000}"/>
          </ac:spMkLst>
        </pc:spChg>
        <pc:picChg chg="mod">
          <ac:chgData name="Janniche Ingebrigtsen" userId="6bd55db6-e7d5-4e11-bc03-0fbd41480572" providerId="ADAL" clId="{D2DF239A-39B3-4506-B352-1421F49DA96D}" dt="2026-04-22T08:15:19.410" v="294" actId="14100"/>
          <ac:picMkLst>
            <pc:docMk/>
            <pc:sldMk cId="814576964" sldId="289"/>
            <ac:picMk id="2051" creationId="{00000000-0000-0000-0000-000000000000}"/>
          </ac:picMkLst>
        </pc:picChg>
      </pc:sldChg>
      <pc:sldChg chg="modSp mod">
        <pc:chgData name="Janniche Ingebrigtsen" userId="6bd55db6-e7d5-4e11-bc03-0fbd41480572" providerId="ADAL" clId="{D2DF239A-39B3-4506-B352-1421F49DA96D}" dt="2026-04-22T08:08:54.933" v="260" actId="207"/>
        <pc:sldMkLst>
          <pc:docMk/>
          <pc:sldMk cId="540998534" sldId="290"/>
        </pc:sldMkLst>
        <pc:spChg chg="mod">
          <ac:chgData name="Janniche Ingebrigtsen" userId="6bd55db6-e7d5-4e11-bc03-0fbd41480572" providerId="ADAL" clId="{D2DF239A-39B3-4506-B352-1421F49DA96D}" dt="2026-04-22T08:08:54.933" v="260" actId="207"/>
          <ac:spMkLst>
            <pc:docMk/>
            <pc:sldMk cId="540998534" sldId="290"/>
            <ac:spMk id="3" creationId="{00000000-0000-0000-0000-000000000000}"/>
          </ac:spMkLst>
        </pc:spChg>
      </pc:sldChg>
      <pc:sldChg chg="new del">
        <pc:chgData name="Janniche Ingebrigtsen" userId="6bd55db6-e7d5-4e11-bc03-0fbd41480572" providerId="ADAL" clId="{D2DF239A-39B3-4506-B352-1421F49DA96D}" dt="2026-04-22T08:06:15.296" v="174" actId="680"/>
        <pc:sldMkLst>
          <pc:docMk/>
          <pc:sldMk cId="1710548275" sldId="293"/>
        </pc:sldMkLst>
      </pc:sldChg>
      <pc:sldChg chg="new del modNotesTx">
        <pc:chgData name="Janniche Ingebrigtsen" userId="6bd55db6-e7d5-4e11-bc03-0fbd41480572" providerId="ADAL" clId="{D2DF239A-39B3-4506-B352-1421F49DA96D}" dt="2026-04-22T08:03:06.558" v="163" actId="680"/>
        <pc:sldMkLst>
          <pc:docMk/>
          <pc:sldMk cId="1879685186" sldId="293"/>
        </pc:sldMkLst>
      </pc:sldChg>
      <pc:sldChg chg="new del">
        <pc:chgData name="Janniche Ingebrigtsen" userId="6bd55db6-e7d5-4e11-bc03-0fbd41480572" providerId="ADAL" clId="{D2DF239A-39B3-4506-B352-1421F49DA96D}" dt="2026-04-22T07:59:34.355" v="105" actId="680"/>
        <pc:sldMkLst>
          <pc:docMk/>
          <pc:sldMk cId="3054816119" sldId="293"/>
        </pc:sldMkLst>
      </pc:sldChg>
      <pc:sldChg chg="addSp modSp new mod ord">
        <pc:chgData name="Janniche Ingebrigtsen" userId="6bd55db6-e7d5-4e11-bc03-0fbd41480572" providerId="ADAL" clId="{D2DF239A-39B3-4506-B352-1421F49DA96D}" dt="2026-04-22T08:16:00.965" v="298"/>
        <pc:sldMkLst>
          <pc:docMk/>
          <pc:sldMk cId="3066905042" sldId="293"/>
        </pc:sldMkLst>
        <pc:spChg chg="mod">
          <ac:chgData name="Janniche Ingebrigtsen" userId="6bd55db6-e7d5-4e11-bc03-0fbd41480572" providerId="ADAL" clId="{D2DF239A-39B3-4506-B352-1421F49DA96D}" dt="2026-04-22T08:10:55.874" v="266" actId="113"/>
          <ac:spMkLst>
            <pc:docMk/>
            <pc:sldMk cId="3066905042" sldId="293"/>
            <ac:spMk id="2" creationId="{326353DB-764E-4DF0-BE18-EC6ABDF47200}"/>
          </ac:spMkLst>
        </pc:spChg>
        <pc:spChg chg="mod">
          <ac:chgData name="Janniche Ingebrigtsen" userId="6bd55db6-e7d5-4e11-bc03-0fbd41480572" providerId="ADAL" clId="{D2DF239A-39B3-4506-B352-1421F49DA96D}" dt="2026-04-22T08:13:24.469" v="292" actId="255"/>
          <ac:spMkLst>
            <pc:docMk/>
            <pc:sldMk cId="3066905042" sldId="293"/>
            <ac:spMk id="3" creationId="{07A54D2A-266D-7DB9-9B75-55B989DE4220}"/>
          </ac:spMkLst>
        </pc:spChg>
        <pc:spChg chg="add mod">
          <ac:chgData name="Janniche Ingebrigtsen" userId="6bd55db6-e7d5-4e11-bc03-0fbd41480572" providerId="ADAL" clId="{D2DF239A-39B3-4506-B352-1421F49DA96D}" dt="2026-04-22T08:06:53.831" v="203" actId="20577"/>
          <ac:spMkLst>
            <pc:docMk/>
            <pc:sldMk cId="3066905042" sldId="293"/>
            <ac:spMk id="4" creationId="{E8C8A702-C0B2-3E69-9C42-B125FF5F7E9B}"/>
          </ac:spMkLst>
        </pc:spChg>
      </pc:sldChg>
      <pc:sldChg chg="addSp delSp modSp new del mod">
        <pc:chgData name="Janniche Ingebrigtsen" userId="6bd55db6-e7d5-4e11-bc03-0fbd41480572" providerId="ADAL" clId="{D2DF239A-39B3-4506-B352-1421F49DA96D}" dt="2026-04-22T08:05:30.079" v="172" actId="2696"/>
        <pc:sldMkLst>
          <pc:docMk/>
          <pc:sldMk cId="3273586497" sldId="293"/>
        </pc:sldMkLst>
        <pc:spChg chg="add del mod">
          <ac:chgData name="Janniche Ingebrigtsen" userId="6bd55db6-e7d5-4e11-bc03-0fbd41480572" providerId="ADAL" clId="{D2DF239A-39B3-4506-B352-1421F49DA96D}" dt="2026-04-22T08:04:11.571" v="168" actId="22"/>
          <ac:spMkLst>
            <pc:docMk/>
            <pc:sldMk cId="3273586497" sldId="293"/>
            <ac:spMk id="3" creationId="{BEC09DBE-0234-E9D1-3B28-8A5F93E89809}"/>
          </ac:spMkLst>
        </pc:spChg>
        <pc:spChg chg="add del">
          <ac:chgData name="Janniche Ingebrigtsen" userId="6bd55db6-e7d5-4e11-bc03-0fbd41480572" providerId="ADAL" clId="{D2DF239A-39B3-4506-B352-1421F49DA96D}" dt="2026-04-22T08:05:22.716" v="171" actId="478"/>
          <ac:spMkLst>
            <pc:docMk/>
            <pc:sldMk cId="3273586497" sldId="293"/>
            <ac:spMk id="5" creationId="{3130D6E5-3EF6-B2E9-CC47-476BCF9A47BC}"/>
          </ac:spMkLst>
        </pc:spChg>
      </pc:sldChg>
      <pc:sldChg chg="modSp new mod">
        <pc:chgData name="Janniche Ingebrigtsen" userId="6bd55db6-e7d5-4e11-bc03-0fbd41480572" providerId="ADAL" clId="{D2DF239A-39B3-4506-B352-1421F49DA96D}" dt="2026-04-22T08:37:37.854" v="490" actId="14100"/>
        <pc:sldMkLst>
          <pc:docMk/>
          <pc:sldMk cId="3625103184" sldId="294"/>
        </pc:sldMkLst>
        <pc:spChg chg="mod">
          <ac:chgData name="Janniche Ingebrigtsen" userId="6bd55db6-e7d5-4e11-bc03-0fbd41480572" providerId="ADAL" clId="{D2DF239A-39B3-4506-B352-1421F49DA96D}" dt="2026-04-22T08:37:37.854" v="490" actId="14100"/>
          <ac:spMkLst>
            <pc:docMk/>
            <pc:sldMk cId="3625103184" sldId="294"/>
            <ac:spMk id="2" creationId="{6F9FF962-3BE3-8671-0181-0884464D2BCB}"/>
          </ac:spMkLst>
        </pc:spChg>
        <pc:spChg chg="mod">
          <ac:chgData name="Janniche Ingebrigtsen" userId="6bd55db6-e7d5-4e11-bc03-0fbd41480572" providerId="ADAL" clId="{D2DF239A-39B3-4506-B352-1421F49DA96D}" dt="2026-04-22T08:37:08.465" v="489" actId="14100"/>
          <ac:spMkLst>
            <pc:docMk/>
            <pc:sldMk cId="3625103184" sldId="294"/>
            <ac:spMk id="3" creationId="{73A84F62-F432-E16B-90A3-35EC661A9B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22.04.2026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</a:t>
            </a:r>
            <a:r>
              <a:rPr lang="nb-NO" baseline="0" dirty="0"/>
              <a:t> mer om skjemaet hvis nødvendig/filmen ikke virker. Ta bort bildene som ikke passer. </a:t>
            </a:r>
          </a:p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>
                <a:solidFill>
                  <a:srgbClr val="FF0000"/>
                </a:solidFill>
              </a:rPr>
              <a:t>Kan fjerne automatisk trigging av pop-up meldingen «vil du åpne diabetesskjema nå?». Kan</a:t>
            </a:r>
            <a:r>
              <a:rPr lang="nb-NO" b="0" baseline="0" dirty="0">
                <a:solidFill>
                  <a:srgbClr val="FF0000"/>
                </a:solidFill>
              </a:rPr>
              <a:t> velge om den skal fjernes for den aktuelle PC, den aktuelle pasienten eller for den aktuelle brukeren.  </a:t>
            </a:r>
            <a:endParaRPr lang="nb-NO" b="0" dirty="0">
              <a:solidFill>
                <a:srgbClr val="FF0000"/>
              </a:solidFill>
            </a:endParaRPr>
          </a:p>
          <a:p>
            <a:r>
              <a:rPr lang="nb-NO" b="0" dirty="0">
                <a:solidFill>
                  <a:srgbClr val="FF0000"/>
                </a:solidFill>
              </a:rPr>
              <a:t>Spørsmål om å åpne skjemaet vil da ikke komme opp automatisk når man åpner journalen før dette ev. endres tilbake.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1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22.04.2026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t-portal.helsedirektoratet.n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0828"/>
            <a:ext cx="2304256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for </a:t>
            </a:r>
          </a:p>
          <a:p>
            <a:pPr algn="l">
              <a:spcBef>
                <a:spcPct val="0"/>
              </a:spcBef>
            </a:pP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Infodoc</a:t>
            </a: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plenario</a:t>
            </a: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 (uten server i sky)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CCDCD58-F2D1-E60A-B0D1-393002E35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6554"/>
            <a:ext cx="7776864" cy="58924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6093295"/>
            <a:ext cx="8820472" cy="646331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innstillinger kan du fjerne den automatiske meldingen om åpning av skjemaet.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Skjemaet kan alltid åpnes manuelt ved å trykke på diabetesskjema-ikonet på skrivebordet.</a:t>
            </a:r>
          </a:p>
        </p:txBody>
      </p:sp>
      <p:sp>
        <p:nvSpPr>
          <p:cNvPr id="3" name="Ellipse 2"/>
          <p:cNvSpPr/>
          <p:nvPr/>
        </p:nvSpPr>
        <p:spPr>
          <a:xfrm>
            <a:off x="5148064" y="2636912"/>
            <a:ext cx="1584174" cy="28803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>
            <a:off x="2987824" y="2924943"/>
            <a:ext cx="2736304" cy="3168353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7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3981F0-E6DD-4BFF-3102-8D033FA9C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6437"/>
            <a:ext cx="7779170" cy="589534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0037" y="5934670"/>
            <a:ext cx="9036496" cy="923330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652120" y="2824587"/>
            <a:ext cx="1008112" cy="1800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520" y="2276872"/>
            <a:ext cx="3286125" cy="1514475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 flipV="1">
            <a:off x="4693317" y="3588050"/>
            <a:ext cx="666328" cy="2346620"/>
          </a:xfrm>
          <a:prstGeom prst="straightConnector1">
            <a:avLst/>
          </a:prstGeom>
          <a:ln w="38100">
            <a:solidFill>
              <a:srgbClr val="00A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>
            <a:cxnSpLocks/>
            <a:stCxn id="12" idx="1"/>
          </p:cNvCxnSpPr>
          <p:nvPr/>
        </p:nvCxnSpPr>
        <p:spPr>
          <a:xfrm flipH="1">
            <a:off x="4067944" y="2914597"/>
            <a:ext cx="1584176" cy="2972963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9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6002" y="260648"/>
            <a:ext cx="904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AFDB"/>
                </a:solidFill>
              </a:rPr>
              <a:t>Oppsummering fra diabetesskjema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/>
              <a:t>Basisdata og komplikasjoner: </a:t>
            </a:r>
            <a:br>
              <a:rPr lang="nb-NO" sz="2400" dirty="0"/>
            </a:br>
            <a:r>
              <a:rPr lang="nb-NO" sz="2400" dirty="0"/>
              <a:t>Type 2-diabetes. Debut 1989. Koronarsyk. Ikke behandlet retinopati. Nedsatt syn. Mikroalbuminuri. Amputert ankel. Tidligere fotsår.</a:t>
            </a:r>
          </a:p>
          <a:p>
            <a:pPr marL="0" indent="0">
              <a:buNone/>
            </a:pPr>
            <a:r>
              <a:rPr lang="nb-NO" sz="2400" b="1" dirty="0"/>
              <a:t>Risikofaktorer:</a:t>
            </a:r>
            <a:br>
              <a:rPr lang="nb-NO" sz="2400" dirty="0"/>
            </a:br>
            <a:r>
              <a:rPr lang="nb-NO" sz="2400" dirty="0"/>
              <a:t>Høyde 180 cm, vekt 120 kg, KMI 37,0 kg/m2. Mosjonerer 5 ganger pr. uke. Dagligrøyker. BT 140/85 </a:t>
            </a:r>
            <a:r>
              <a:rPr lang="nb-NO" sz="2400" dirty="0" err="1"/>
              <a:t>mmHg</a:t>
            </a:r>
            <a:r>
              <a:rPr lang="nb-NO" sz="2400" dirty="0"/>
              <a:t> (24.02.2021).</a:t>
            </a:r>
          </a:p>
          <a:p>
            <a:pPr marL="0" indent="0">
              <a:buNone/>
            </a:pPr>
            <a:r>
              <a:rPr lang="nb-NO" sz="2400" b="1" dirty="0"/>
              <a:t>Årskontroll:</a:t>
            </a:r>
            <a:br>
              <a:rPr lang="nb-NO" sz="2400" dirty="0"/>
            </a:br>
            <a:r>
              <a:rPr lang="nb-NO" sz="2400" dirty="0"/>
              <a:t>Fotstatus: normal </a:t>
            </a:r>
            <a:r>
              <a:rPr lang="nb-NO" sz="2400" dirty="0" err="1"/>
              <a:t>fotpuls</a:t>
            </a:r>
            <a:r>
              <a:rPr lang="nb-NO" sz="2400" dirty="0"/>
              <a:t> bilateralt. </a:t>
            </a:r>
            <a:r>
              <a:rPr lang="nb-NO" sz="2400" dirty="0" err="1"/>
              <a:t>Monofilamenttest</a:t>
            </a:r>
            <a:r>
              <a:rPr lang="nb-NO" sz="2400" dirty="0"/>
              <a:t> 8/8, nevropati sannsynlig. Siste besøk hos øyelege: April 2019.</a:t>
            </a:r>
          </a:p>
          <a:p>
            <a:pPr marL="0" indent="0">
              <a:buNone/>
            </a:pPr>
            <a:r>
              <a:rPr lang="nb-NO" sz="2400" b="1" dirty="0"/>
              <a:t>Behandling:</a:t>
            </a:r>
            <a:br>
              <a:rPr lang="nb-NO" sz="2400" dirty="0"/>
            </a:br>
            <a:r>
              <a:rPr lang="nb-NO" sz="2400" dirty="0"/>
              <a:t>Antidiabetisk behandling: </a:t>
            </a:r>
            <a:r>
              <a:rPr lang="nb-NO" sz="2400" dirty="0" err="1"/>
              <a:t>Metformin</a:t>
            </a:r>
            <a:r>
              <a:rPr lang="nb-NO" sz="2400" dirty="0"/>
              <a:t>, </a:t>
            </a:r>
            <a:r>
              <a:rPr lang="nb-NO" sz="2400" dirty="0" err="1"/>
              <a:t>Sulfonylurea</a:t>
            </a:r>
            <a:r>
              <a:rPr lang="nb-NO" sz="2400" dirty="0"/>
              <a:t>. </a:t>
            </a:r>
            <a:br>
              <a:rPr lang="nb-NO" sz="2400" dirty="0"/>
            </a:br>
            <a:r>
              <a:rPr lang="nb-NO" sz="2400" dirty="0"/>
              <a:t>Annen behandling: Albyl-E/andre </a:t>
            </a:r>
            <a:r>
              <a:rPr lang="nb-NO" sz="2400" dirty="0" err="1"/>
              <a:t>platehemmere</a:t>
            </a:r>
            <a:r>
              <a:rPr lang="nb-NO" sz="2400" dirty="0"/>
              <a:t>, Lipidsenkende, ACE-hemmer/AII-blokker, 1 blodtrykksenkende medikament. Gjennomgått fedmekirurgi .</a:t>
            </a:r>
          </a:p>
        </p:txBody>
      </p:sp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29600" cy="4889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cs typeface="Times New Roman" panose="02020603050405020304" pitchFamily="18" charset="0"/>
              </a:rPr>
              <a:t>Ferdig journalnotat v/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cs typeface="Times New Roman" panose="02020603050405020304" pitchFamily="18" charset="0"/>
              </a:rPr>
              <a:t>Raskt å skrive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cs typeface="Times New Roman" panose="02020603050405020304" pitchFamily="18" charset="0"/>
              </a:rPr>
              <a:t>Diabetesrapporter i Tjenesteportal for helseaktører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353DB-764E-4DF0-BE18-EC6ABDF4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Diabetesrapporter i Tjenesteportal for helseaktører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A54D2A-266D-7DB9-9B75-55B989DE4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654"/>
            <a:ext cx="8229600" cy="47476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dirty="0"/>
              <a:t>Norsk diabetesregister for voksne tilgjengeliggjør data fra Noklus diabetesskjema i Tjenesteportal for helseaktører </a:t>
            </a:r>
            <a:r>
              <a:rPr lang="nb-NO" sz="3100" u="sng" dirty="0">
                <a:hlinkClick r:id="rId2"/>
              </a:rPr>
              <a:t>https://internett-portal.helsedirektoratet.no/</a:t>
            </a:r>
            <a:r>
              <a:rPr lang="nb-NO" sz="3100" dirty="0"/>
              <a:t>.</a:t>
            </a:r>
          </a:p>
          <a:p>
            <a:pPr marL="0" indent="0">
              <a:buNone/>
            </a:pPr>
            <a:endParaRPr lang="nb-NO" sz="3100" dirty="0"/>
          </a:p>
          <a:p>
            <a:pPr marL="0" indent="0">
              <a:buNone/>
            </a:pPr>
            <a:r>
              <a:rPr lang="nb-NO" sz="3100" b="1" dirty="0"/>
              <a:t>Portalen gir fastlegen</a:t>
            </a:r>
            <a:r>
              <a:rPr lang="nb-NO" sz="3100" dirty="0"/>
              <a:t>:</a:t>
            </a:r>
          </a:p>
          <a:p>
            <a:pPr lvl="0"/>
            <a:r>
              <a:rPr lang="nb-NO" sz="3100" dirty="0"/>
              <a:t>Oversikt over kvaliteten i egen praksis </a:t>
            </a:r>
          </a:p>
          <a:p>
            <a:pPr lvl="0"/>
            <a:r>
              <a:rPr lang="nb-NO" sz="3100" dirty="0"/>
              <a:t>Sammenligning med andre praksiser (benchmarking)</a:t>
            </a:r>
          </a:p>
          <a:p>
            <a:pPr lvl="0"/>
            <a:r>
              <a:rPr lang="nb-NO" sz="3100" dirty="0"/>
              <a:t>Tidligere års rapporter samlet på ett sted (unike tilbakemeldingsrapporter)</a:t>
            </a:r>
          </a:p>
          <a:p>
            <a:pPr marL="0" lvl="0" indent="0">
              <a:buNone/>
            </a:pPr>
            <a:endParaRPr lang="nb-NO" sz="3100" dirty="0"/>
          </a:p>
          <a:p>
            <a:pPr marL="0" indent="0">
              <a:buNone/>
            </a:pPr>
            <a:r>
              <a:rPr lang="nb-NO" sz="3100" dirty="0"/>
              <a:t>Løsningen gir et oppdatert og helhetlig bilde av diabetesbehandlingen i egen praksis, og legger til rette for systematisk kvalitetsforbedring.</a:t>
            </a:r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8C8A702-C0B2-3E69-9C42-B125FF5F7E9B}"/>
              </a:ext>
            </a:extLst>
          </p:cNvPr>
          <p:cNvSpPr txBox="1">
            <a:spLocks/>
          </p:cNvSpPr>
          <p:nvPr/>
        </p:nvSpPr>
        <p:spPr>
          <a:xfrm>
            <a:off x="467544" y="764704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90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9FF962-3BE3-8671-0181-0884464D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marL="0" indent="0"/>
            <a:b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b="1" dirty="0">
                <a:solidFill>
                  <a:srgbClr val="00B0F0"/>
                </a:solidFill>
              </a:rPr>
              <a:t>Takst for bruk av diabetesskjema</a:t>
            </a:r>
            <a:b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A84F62-F432-E16B-90A3-35EC661A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 marL="0" indent="0">
              <a:buNone/>
              <a:defRPr/>
            </a:pP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510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\\ihelse.net\Forskning\HST\ID571\ROSA Generell info\Noklus skje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21" y="2853882"/>
            <a:ext cx="3262820" cy="24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Praktiske opplysninger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6288" y="1844824"/>
            <a:ext cx="8598328" cy="4629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sz="2800" b="1" dirty="0"/>
              <a:t>Kontakt og support:</a:t>
            </a:r>
          </a:p>
          <a:p>
            <a:pPr marL="0" indent="0">
              <a:buNone/>
            </a:pPr>
            <a:r>
              <a:rPr lang="nb-NO" sz="2800" dirty="0"/>
              <a:t>Norsk diabetesregister for voksne/Noklus:</a:t>
            </a:r>
          </a:p>
          <a:p>
            <a:pPr marL="0" indent="0">
              <a:buNone/>
            </a:pPr>
            <a:r>
              <a:rPr lang="nb-NO" sz="2800" dirty="0" err="1"/>
              <a:t>Tlf</a:t>
            </a:r>
            <a:r>
              <a:rPr lang="nb-NO" sz="2800" dirty="0"/>
              <a:t>: 55979500, tast 2 (mandag- fredag klokken 08-15)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E-post: </a:t>
            </a:r>
            <a:r>
              <a:rPr lang="nb-NO" sz="2800" dirty="0">
                <a:hlinkClick r:id="rId3"/>
              </a:rPr>
              <a:t>noklus@noklus.no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59A703-BB0C-DB1B-8F77-D036A132A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9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Egen takst for oppstart og bruk</a:t>
            </a:r>
            <a:br>
              <a:rPr lang="nb-NO" sz="2800" dirty="0"/>
            </a:br>
            <a:r>
              <a:rPr lang="nb-NO" sz="2800" dirty="0"/>
              <a:t>(100/105)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7" y="1268760"/>
            <a:ext cx="8586886" cy="5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0B5B95-F681-CCE7-4A39-CF78AC75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9" y="188641"/>
            <a:ext cx="8074536" cy="61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81E38F1-E1BA-0CFF-F414-E200BF86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45248"/>
            <a:ext cx="7600950" cy="57626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611560" y="5894405"/>
            <a:ext cx="5148064" cy="936104"/>
          </a:xfrm>
          <a:prstGeom prst="borderCallout1">
            <a:avLst>
              <a:gd name="adj1" fmla="val -2283"/>
              <a:gd name="adj2" fmla="val 133"/>
              <a:gd name="adj3" fmla="val -387371"/>
              <a:gd name="adj4" fmla="val -33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5580112" y="4149080"/>
            <a:ext cx="2555775" cy="936104"/>
          </a:xfrm>
          <a:prstGeom prst="borderCallout1">
            <a:avLst>
              <a:gd name="adj1" fmla="val 43386"/>
              <a:gd name="adj2" fmla="val -1054"/>
              <a:gd name="adj3" fmla="val 143292"/>
              <a:gd name="adj4" fmla="val -6874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  <p:cxnSp>
        <p:nvCxnSpPr>
          <p:cNvPr id="4" name="Rett linje 3"/>
          <p:cNvCxnSpPr/>
          <p:nvPr/>
        </p:nvCxnSpPr>
        <p:spPr>
          <a:xfrm>
            <a:off x="467544" y="2276872"/>
            <a:ext cx="360040" cy="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30A1847-451A-A2A7-046D-C6B43955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5" y="138644"/>
            <a:ext cx="7600950" cy="576262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81050" y="6011470"/>
            <a:ext cx="7581900" cy="707886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1281830" y="1052736"/>
            <a:ext cx="1994026" cy="495873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3357335" y="1052736"/>
            <a:ext cx="2582817" cy="495873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7446ECA-7413-CBFE-05A0-83524D21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" y="271654"/>
            <a:ext cx="8329131" cy="631469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301362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5004048" y="3873478"/>
            <a:ext cx="288032" cy="851666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9D6108-45F4-4357-0FFC-D38FED1C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" y="271654"/>
            <a:ext cx="8329131" cy="63146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07904" y="4149080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78206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22E183424354583722BCE1C545804" ma:contentTypeVersion="12" ma:contentTypeDescription="Create a new document." ma:contentTypeScope="" ma:versionID="7bf9c9cc69a2223a2cd0cca9c0d02ef9">
  <xsd:schema xmlns:xsd="http://www.w3.org/2001/XMLSchema" xmlns:xs="http://www.w3.org/2001/XMLSchema" xmlns:p="http://schemas.microsoft.com/office/2006/metadata/properties" xmlns:ns2="cdabfb82-ee52-4073-9dfa-8e2b8f98abcd" xmlns:ns3="8f41fd04-dea6-4615-b87e-e375702bd7e2" targetNamespace="http://schemas.microsoft.com/office/2006/metadata/properties" ma:root="true" ma:fieldsID="e7e5e060041d4ea43bad54be2917dbf0" ns2:_="" ns3:_="">
    <xsd:import namespace="cdabfb82-ee52-4073-9dfa-8e2b8f98abcd"/>
    <xsd:import namespace="8f41fd04-dea6-4615-b87e-e375702bd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fb82-ee52-4073-9dfa-8e2b8f98a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fa8840-2fdd-4eaa-9e17-41add528b3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1fd04-dea6-4615-b87e-e375702bd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6e2735-478f-4480-9289-5ac663da1f4b}" ma:internalName="TaxCatchAll" ma:showField="CatchAllData" ma:web="8f41fd04-dea6-4615-b87e-e375702bd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bfb82-ee52-4073-9dfa-8e2b8f98abcd">
      <Terms xmlns="http://schemas.microsoft.com/office/infopath/2007/PartnerControls"/>
    </lcf76f155ced4ddcb4097134ff3c332f>
    <TaxCatchAll xmlns="8f41fd04-dea6-4615-b87e-e375702bd7e2" xsi:nil="true"/>
  </documentManagement>
</p:properties>
</file>

<file path=customXml/itemProps1.xml><?xml version="1.0" encoding="utf-8"?>
<ds:datastoreItem xmlns:ds="http://schemas.openxmlformats.org/officeDocument/2006/customXml" ds:itemID="{36C1B306-3B36-4F29-B242-6794AEADC9AB}"/>
</file>

<file path=customXml/itemProps2.xml><?xml version="1.0" encoding="utf-8"?>
<ds:datastoreItem xmlns:ds="http://schemas.openxmlformats.org/officeDocument/2006/customXml" ds:itemID="{C9A7DA85-E9D5-40F0-BBF4-FACEEC049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85E86-DCA4-40C4-A08A-47032C206B76}">
  <ds:schemaRefs>
    <ds:schemaRef ds:uri="http://schemas.microsoft.com/office/2006/metadata/properties"/>
    <ds:schemaRef ds:uri="http://schemas.microsoft.com/office/infopath/2007/PartnerControls"/>
    <ds:schemaRef ds:uri="cdabfb82-ee52-4073-9dfa-8e2b8f98abcd"/>
    <ds:schemaRef ds:uri="8f41fd04-dea6-4615-b87e-e375702bd7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695</Words>
  <Application>Microsoft Office PowerPoint</Application>
  <PresentationFormat>Skjermfremvisning (4:3)</PresentationFormat>
  <Paragraphs>76</Paragraphs>
  <Slides>17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Freestyle Script</vt:lpstr>
      <vt:lpstr>Times New Roman</vt:lpstr>
      <vt:lpstr>Wingdings</vt:lpstr>
      <vt:lpstr>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Fordeler med diabetesskjema </vt:lpstr>
      <vt:lpstr>Diabetesrapporter i Tjenesteportal for helseaktører</vt:lpstr>
      <vt:lpstr> Takst for bruk av diabetesskjema </vt:lpstr>
      <vt:lpstr>2-4 ganger høyere odds for å få undersøkt  urin, føtter og øyne hos fastleger som bruker Noklus diabetesskjema* </vt:lpstr>
      <vt:lpstr>Praktiske opplysninger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113</cp:revision>
  <dcterms:created xsi:type="dcterms:W3CDTF">2013-08-08T11:33:56Z</dcterms:created>
  <dcterms:modified xsi:type="dcterms:W3CDTF">2026-04-22T08:37:47Z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0x010100DB722E183424354583722BCE1C545804</vt:lpwstr>
  </property>
  <property fmtid="{D5CDD505-2E9C-101B-9397-08002B2CF9AE}" pid="3" name="MediaServiceImageTags">
    <vt:lpwstr/>
  </property>
</Properties>
</file>